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9" r:id="rId6"/>
    <p:sldId id="267" r:id="rId7"/>
    <p:sldId id="263" r:id="rId8"/>
    <p:sldId id="261" r:id="rId9"/>
    <p:sldId id="262" r:id="rId10"/>
    <p:sldId id="260" r:id="rId11"/>
    <p:sldId id="268" r:id="rId12"/>
    <p:sldId id="269" r:id="rId13"/>
    <p:sldId id="264" r:id="rId14"/>
    <p:sldId id="266" r:id="rId15"/>
    <p:sldId id="271" r:id="rId16"/>
    <p:sldId id="274" r:id="rId17"/>
    <p:sldId id="275" r:id="rId18"/>
    <p:sldId id="276" r:id="rId19"/>
    <p:sldId id="257" r:id="rId20"/>
    <p:sldId id="258" r:id="rId21"/>
    <p:sldId id="277" r:id="rId22"/>
    <p:sldId id="265" r:id="rId23"/>
    <p:sldId id="278" r:id="rId24"/>
    <p:sldId id="279" r:id="rId25"/>
    <p:sldId id="280" r:id="rId26"/>
    <p:sldId id="281" r:id="rId27"/>
    <p:sldId id="282" r:id="rId28"/>
    <p:sldId id="283" r:id="rId29"/>
    <p:sldId id="284" r:id="rId30"/>
    <p:sldId id="285" r:id="rId31"/>
    <p:sldId id="286" r:id="rId3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E82D6CDD-2422-4171-A420-3668AE66B752}" type="datetimeFigureOut">
              <a:rPr lang="nl-NL" smtClean="0"/>
              <a:t>8-3-2021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F84167-E71B-4519-BBB6-F53CE483E3F6}" type="slidenum">
              <a:rPr lang="nl-NL" smtClean="0"/>
              <a:t>‹nr.›</a:t>
            </a:fld>
            <a:endParaRPr lang="nl-NL"/>
          </a:p>
        </p:txBody>
      </p:sp>
    </p:spTree>
    <p:extLst>
      <p:ext uri="{BB962C8B-B14F-4D97-AF65-F5344CB8AC3E}">
        <p14:creationId xmlns:p14="http://schemas.microsoft.com/office/powerpoint/2010/main" val="4251986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82D6CDD-2422-4171-A420-3668AE66B752}" type="datetimeFigureOut">
              <a:rPr lang="nl-NL" smtClean="0"/>
              <a:t>8-3-2021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F84167-E71B-4519-BBB6-F53CE483E3F6}" type="slidenum">
              <a:rPr lang="nl-NL" smtClean="0"/>
              <a:t>‹nr.›</a:t>
            </a:fld>
            <a:endParaRPr lang="nl-NL"/>
          </a:p>
        </p:txBody>
      </p:sp>
    </p:spTree>
    <p:extLst>
      <p:ext uri="{BB962C8B-B14F-4D97-AF65-F5344CB8AC3E}">
        <p14:creationId xmlns:p14="http://schemas.microsoft.com/office/powerpoint/2010/main" val="3746584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82D6CDD-2422-4171-A420-3668AE66B752}" type="datetimeFigureOut">
              <a:rPr lang="nl-NL" smtClean="0"/>
              <a:t>8-3-2021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F84167-E71B-4519-BBB6-F53CE483E3F6}" type="slidenum">
              <a:rPr lang="nl-NL" smtClean="0"/>
              <a:t>‹nr.›</a:t>
            </a:fld>
            <a:endParaRPr lang="nl-NL"/>
          </a:p>
        </p:txBody>
      </p:sp>
    </p:spTree>
    <p:extLst>
      <p:ext uri="{BB962C8B-B14F-4D97-AF65-F5344CB8AC3E}">
        <p14:creationId xmlns:p14="http://schemas.microsoft.com/office/powerpoint/2010/main" val="745152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82D6CDD-2422-4171-A420-3668AE66B752}" type="datetimeFigureOut">
              <a:rPr lang="nl-NL" smtClean="0"/>
              <a:t>8-3-2021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F84167-E71B-4519-BBB6-F53CE483E3F6}" type="slidenum">
              <a:rPr lang="nl-NL" smtClean="0"/>
              <a:t>‹nr.›</a:t>
            </a:fld>
            <a:endParaRPr lang="nl-NL"/>
          </a:p>
        </p:txBody>
      </p:sp>
    </p:spTree>
    <p:extLst>
      <p:ext uri="{BB962C8B-B14F-4D97-AF65-F5344CB8AC3E}">
        <p14:creationId xmlns:p14="http://schemas.microsoft.com/office/powerpoint/2010/main" val="2654213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Tijdelijke aanduiding voor datum 3"/>
          <p:cNvSpPr>
            <a:spLocks noGrp="1"/>
          </p:cNvSpPr>
          <p:nvPr>
            <p:ph type="dt" sz="half" idx="10"/>
          </p:nvPr>
        </p:nvSpPr>
        <p:spPr/>
        <p:txBody>
          <a:bodyPr/>
          <a:lstStyle/>
          <a:p>
            <a:fld id="{E82D6CDD-2422-4171-A420-3668AE66B752}" type="datetimeFigureOut">
              <a:rPr lang="nl-NL" smtClean="0"/>
              <a:t>8-3-2021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F84167-E71B-4519-BBB6-F53CE483E3F6}" type="slidenum">
              <a:rPr lang="nl-NL" smtClean="0"/>
              <a:t>‹nr.›</a:t>
            </a:fld>
            <a:endParaRPr lang="nl-NL"/>
          </a:p>
        </p:txBody>
      </p:sp>
    </p:spTree>
    <p:extLst>
      <p:ext uri="{BB962C8B-B14F-4D97-AF65-F5344CB8AC3E}">
        <p14:creationId xmlns:p14="http://schemas.microsoft.com/office/powerpoint/2010/main" val="3173763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E82D6CDD-2422-4171-A420-3668AE66B752}" type="datetimeFigureOut">
              <a:rPr lang="nl-NL" smtClean="0"/>
              <a:t>8-3-2021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7F84167-E71B-4519-BBB6-F53CE483E3F6}" type="slidenum">
              <a:rPr lang="nl-NL" smtClean="0"/>
              <a:t>‹nr.›</a:t>
            </a:fld>
            <a:endParaRPr lang="nl-NL"/>
          </a:p>
        </p:txBody>
      </p:sp>
    </p:spTree>
    <p:extLst>
      <p:ext uri="{BB962C8B-B14F-4D97-AF65-F5344CB8AC3E}">
        <p14:creationId xmlns:p14="http://schemas.microsoft.com/office/powerpoint/2010/main" val="2183652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E82D6CDD-2422-4171-A420-3668AE66B752}" type="datetimeFigureOut">
              <a:rPr lang="nl-NL" smtClean="0"/>
              <a:t>8-3-2021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57F84167-E71B-4519-BBB6-F53CE483E3F6}" type="slidenum">
              <a:rPr lang="nl-NL" smtClean="0"/>
              <a:t>‹nr.›</a:t>
            </a:fld>
            <a:endParaRPr lang="nl-NL"/>
          </a:p>
        </p:txBody>
      </p:sp>
    </p:spTree>
    <p:extLst>
      <p:ext uri="{BB962C8B-B14F-4D97-AF65-F5344CB8AC3E}">
        <p14:creationId xmlns:p14="http://schemas.microsoft.com/office/powerpoint/2010/main" val="2598917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E82D6CDD-2422-4171-A420-3668AE66B752}" type="datetimeFigureOut">
              <a:rPr lang="nl-NL" smtClean="0"/>
              <a:t>8-3-2021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57F84167-E71B-4519-BBB6-F53CE483E3F6}" type="slidenum">
              <a:rPr lang="nl-NL" smtClean="0"/>
              <a:t>‹nr.›</a:t>
            </a:fld>
            <a:endParaRPr lang="nl-NL"/>
          </a:p>
        </p:txBody>
      </p:sp>
    </p:spTree>
    <p:extLst>
      <p:ext uri="{BB962C8B-B14F-4D97-AF65-F5344CB8AC3E}">
        <p14:creationId xmlns:p14="http://schemas.microsoft.com/office/powerpoint/2010/main" val="1194765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E82D6CDD-2422-4171-A420-3668AE66B752}" type="datetimeFigureOut">
              <a:rPr lang="nl-NL" smtClean="0"/>
              <a:t>8-3-2021</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57F84167-E71B-4519-BBB6-F53CE483E3F6}" type="slidenum">
              <a:rPr lang="nl-NL" smtClean="0"/>
              <a:t>‹nr.›</a:t>
            </a:fld>
            <a:endParaRPr lang="nl-NL"/>
          </a:p>
        </p:txBody>
      </p:sp>
    </p:spTree>
    <p:extLst>
      <p:ext uri="{BB962C8B-B14F-4D97-AF65-F5344CB8AC3E}">
        <p14:creationId xmlns:p14="http://schemas.microsoft.com/office/powerpoint/2010/main" val="3198323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E82D6CDD-2422-4171-A420-3668AE66B752}" type="datetimeFigureOut">
              <a:rPr lang="nl-NL" smtClean="0"/>
              <a:t>8-3-2021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7F84167-E71B-4519-BBB6-F53CE483E3F6}" type="slidenum">
              <a:rPr lang="nl-NL" smtClean="0"/>
              <a:t>‹nr.›</a:t>
            </a:fld>
            <a:endParaRPr lang="nl-NL"/>
          </a:p>
        </p:txBody>
      </p:sp>
    </p:spTree>
    <p:extLst>
      <p:ext uri="{BB962C8B-B14F-4D97-AF65-F5344CB8AC3E}">
        <p14:creationId xmlns:p14="http://schemas.microsoft.com/office/powerpoint/2010/main" val="539629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E82D6CDD-2422-4171-A420-3668AE66B752}" type="datetimeFigureOut">
              <a:rPr lang="nl-NL" smtClean="0"/>
              <a:t>8-3-2021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7F84167-E71B-4519-BBB6-F53CE483E3F6}" type="slidenum">
              <a:rPr lang="nl-NL" smtClean="0"/>
              <a:t>‹nr.›</a:t>
            </a:fld>
            <a:endParaRPr lang="nl-NL"/>
          </a:p>
        </p:txBody>
      </p:sp>
    </p:spTree>
    <p:extLst>
      <p:ext uri="{BB962C8B-B14F-4D97-AF65-F5344CB8AC3E}">
        <p14:creationId xmlns:p14="http://schemas.microsoft.com/office/powerpoint/2010/main" val="3298880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2D6CDD-2422-4171-A420-3668AE66B752}" type="datetimeFigureOut">
              <a:rPr lang="nl-NL" smtClean="0"/>
              <a:t>8-3-2021</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F84167-E71B-4519-BBB6-F53CE483E3F6}" type="slidenum">
              <a:rPr lang="nl-NL" smtClean="0"/>
              <a:t>‹nr.›</a:t>
            </a:fld>
            <a:endParaRPr lang="nl-NL"/>
          </a:p>
        </p:txBody>
      </p:sp>
    </p:spTree>
    <p:extLst>
      <p:ext uri="{BB962C8B-B14F-4D97-AF65-F5344CB8AC3E}">
        <p14:creationId xmlns:p14="http://schemas.microsoft.com/office/powerpoint/2010/main" val="497835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google.nl/url?sa=i&amp;rct=j&amp;q=&amp;esrc=s&amp;source=images&amp;cd=&amp;cad=rja&amp;uact=8&amp;ved=0ahUKEwju8_Ljup3PAhXCWRoKHeFhDBwQjRwIBw&amp;url=http%3A%2F%2Fwww.diturunpoko.com%2Fvolume%2C%2520rekenen%2520aan%2520volume.htm&amp;psig=AFQjCNECScL0ZrZYXtB05AjX2jlsU6uzzA&amp;ust=1474444157944598" TargetMode="Externa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google.nl/url?sa=i&amp;rct=j&amp;q=&amp;esrc=s&amp;source=images&amp;cd=&amp;cad=rja&amp;uact=8&amp;ved=0ahUKEwju8_Ljup3PAhXCWRoKHeFhDBwQjRwIBw&amp;url=http%3A%2F%2Fwww.diturunpoko.com%2Fvolume%2C%2520rekenen%2520aan%2520volume.htm&amp;psig=AFQjCNECScL0ZrZYXtB05AjX2jlsU6uzzA&amp;ust=1474444157944598"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Hoofdstuk 4</a:t>
            </a:r>
            <a:endParaRPr lang="nl-NL" dirty="0"/>
          </a:p>
        </p:txBody>
      </p:sp>
      <p:sp>
        <p:nvSpPr>
          <p:cNvPr id="3" name="Ondertitel 2"/>
          <p:cNvSpPr>
            <a:spLocks noGrp="1"/>
          </p:cNvSpPr>
          <p:nvPr>
            <p:ph type="subTitle" idx="1"/>
          </p:nvPr>
        </p:nvSpPr>
        <p:spPr/>
        <p:txBody>
          <a:bodyPr/>
          <a:lstStyle/>
          <a:p>
            <a:r>
              <a:rPr lang="nl-NL" dirty="0" smtClean="0"/>
              <a:t>Chemisch rekenen</a:t>
            </a:r>
            <a:endParaRPr lang="nl-NL" dirty="0"/>
          </a:p>
        </p:txBody>
      </p:sp>
    </p:spTree>
    <p:extLst>
      <p:ext uri="{BB962C8B-B14F-4D97-AF65-F5344CB8AC3E}">
        <p14:creationId xmlns:p14="http://schemas.microsoft.com/office/powerpoint/2010/main" val="39859776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2050" name="Picture 2" descr="inhoud eenheden omrekenen - Google zoeken | Metrieke stelsel, Rekenen,  Wiskund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6831" y="218666"/>
            <a:ext cx="11614059" cy="53092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92776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Voorbeeldopgave Volume</a:t>
            </a:r>
            <a:endParaRPr lang="nl-NL" dirty="0"/>
          </a:p>
        </p:txBody>
      </p:sp>
      <p:sp>
        <p:nvSpPr>
          <p:cNvPr id="3" name="Tijdelijke aanduiding voor inhoud 2"/>
          <p:cNvSpPr>
            <a:spLocks noGrp="1"/>
          </p:cNvSpPr>
          <p:nvPr>
            <p:ph idx="1"/>
          </p:nvPr>
        </p:nvSpPr>
        <p:spPr>
          <a:xfrm>
            <a:off x="838200" y="1825625"/>
            <a:ext cx="7783286" cy="4351338"/>
          </a:xfrm>
        </p:spPr>
        <p:txBody>
          <a:bodyPr>
            <a:normAutofit/>
          </a:bodyPr>
          <a:lstStyle/>
          <a:p>
            <a:pPr marL="0" lvl="0" indent="0">
              <a:buNone/>
            </a:pPr>
            <a:r>
              <a:rPr lang="nl-NL" dirty="0"/>
              <a:t>3,5 deciliter	=			centiliter</a:t>
            </a:r>
          </a:p>
          <a:p>
            <a:pPr marL="0" indent="0">
              <a:buNone/>
            </a:pPr>
            <a:r>
              <a:rPr lang="nl-NL" dirty="0"/>
              <a:t> </a:t>
            </a:r>
            <a:r>
              <a:rPr lang="nl-NL" dirty="0" smtClean="0"/>
              <a:t>2,7 </a:t>
            </a:r>
            <a:r>
              <a:rPr lang="nl-NL" dirty="0"/>
              <a:t>hm</a:t>
            </a:r>
            <a:r>
              <a:rPr lang="nl-NL" baseline="30000" dirty="0"/>
              <a:t>2	</a:t>
            </a:r>
            <a:r>
              <a:rPr lang="nl-NL" dirty="0"/>
              <a:t>=	 		m</a:t>
            </a:r>
            <a:r>
              <a:rPr lang="nl-NL" baseline="30000" dirty="0"/>
              <a:t>2</a:t>
            </a:r>
            <a:endParaRPr lang="nl-NL" dirty="0"/>
          </a:p>
          <a:p>
            <a:pPr marL="0" indent="0">
              <a:buNone/>
            </a:pPr>
            <a:r>
              <a:rPr lang="nl-NL" dirty="0"/>
              <a:t> </a:t>
            </a:r>
            <a:r>
              <a:rPr lang="nl-NL" dirty="0" smtClean="0"/>
              <a:t>8500 </a:t>
            </a:r>
            <a:r>
              <a:rPr lang="nl-NL" dirty="0"/>
              <a:t>mm</a:t>
            </a:r>
            <a:r>
              <a:rPr lang="nl-NL" baseline="30000" dirty="0"/>
              <a:t>2</a:t>
            </a:r>
            <a:r>
              <a:rPr lang="nl-NL" dirty="0"/>
              <a:t>	=			dm</a:t>
            </a:r>
            <a:r>
              <a:rPr lang="nl-NL" baseline="30000" dirty="0"/>
              <a:t>2	</a:t>
            </a:r>
            <a:endParaRPr lang="nl-NL" dirty="0"/>
          </a:p>
          <a:p>
            <a:pPr marL="0" indent="0">
              <a:buNone/>
            </a:pPr>
            <a:r>
              <a:rPr lang="nl-NL" dirty="0"/>
              <a:t> </a:t>
            </a:r>
            <a:r>
              <a:rPr lang="nl-NL" dirty="0" smtClean="0"/>
              <a:t>1,56 </a:t>
            </a:r>
            <a:r>
              <a:rPr lang="nl-NL" dirty="0"/>
              <a:t>cm</a:t>
            </a:r>
            <a:r>
              <a:rPr lang="nl-NL" baseline="30000" dirty="0"/>
              <a:t>3</a:t>
            </a:r>
            <a:r>
              <a:rPr lang="nl-NL" dirty="0"/>
              <a:t>	=			m</a:t>
            </a:r>
            <a:r>
              <a:rPr lang="nl-NL" baseline="30000" dirty="0"/>
              <a:t>3</a:t>
            </a:r>
            <a:endParaRPr lang="nl-NL" dirty="0"/>
          </a:p>
          <a:p>
            <a:pPr marL="0" indent="0">
              <a:buNone/>
            </a:pPr>
            <a:r>
              <a:rPr lang="nl-NL" dirty="0"/>
              <a:t> </a:t>
            </a:r>
            <a:r>
              <a:rPr lang="nl-NL" dirty="0" smtClean="0"/>
              <a:t>302 </a:t>
            </a:r>
            <a:r>
              <a:rPr lang="nl-NL" dirty="0"/>
              <a:t>cm</a:t>
            </a:r>
            <a:r>
              <a:rPr lang="nl-NL" baseline="30000" dirty="0"/>
              <a:t>3	</a:t>
            </a:r>
            <a:r>
              <a:rPr lang="nl-NL" dirty="0"/>
              <a:t>=			ml</a:t>
            </a:r>
          </a:p>
          <a:p>
            <a:pPr marL="0" indent="0">
              <a:buNone/>
            </a:pPr>
            <a:r>
              <a:rPr lang="nl-NL" dirty="0"/>
              <a:t> </a:t>
            </a:r>
            <a:r>
              <a:rPr lang="nl-NL" dirty="0" smtClean="0"/>
              <a:t>400 </a:t>
            </a:r>
            <a:r>
              <a:rPr lang="nl-NL" dirty="0"/>
              <a:t>ml	=			</a:t>
            </a:r>
            <a:r>
              <a:rPr lang="nl-NL" dirty="0" smtClean="0"/>
              <a:t>dm</a:t>
            </a:r>
            <a:r>
              <a:rPr lang="nl-NL" baseline="30000" dirty="0" smtClean="0"/>
              <a:t>3</a:t>
            </a:r>
            <a:endParaRPr lang="nl-NL" dirty="0"/>
          </a:p>
          <a:p>
            <a:pPr marL="0" indent="0">
              <a:buNone/>
            </a:pPr>
            <a:endParaRPr lang="nl-NL" dirty="0"/>
          </a:p>
        </p:txBody>
      </p:sp>
    </p:spTree>
    <p:extLst>
      <p:ext uri="{BB962C8B-B14F-4D97-AF65-F5344CB8AC3E}">
        <p14:creationId xmlns:p14="http://schemas.microsoft.com/office/powerpoint/2010/main" val="33391770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Voorbeeldopgave Volume</a:t>
            </a:r>
            <a:endParaRPr lang="nl-NL" dirty="0"/>
          </a:p>
        </p:txBody>
      </p:sp>
      <p:sp>
        <p:nvSpPr>
          <p:cNvPr id="3" name="Tijdelijke aanduiding voor inhoud 2"/>
          <p:cNvSpPr>
            <a:spLocks noGrp="1"/>
          </p:cNvSpPr>
          <p:nvPr>
            <p:ph idx="1"/>
          </p:nvPr>
        </p:nvSpPr>
        <p:spPr>
          <a:xfrm>
            <a:off x="838200" y="1825625"/>
            <a:ext cx="7783286" cy="4351338"/>
          </a:xfrm>
        </p:spPr>
        <p:txBody>
          <a:bodyPr>
            <a:normAutofit/>
          </a:bodyPr>
          <a:lstStyle/>
          <a:p>
            <a:pPr marL="0" lvl="0" indent="0">
              <a:buNone/>
            </a:pPr>
            <a:r>
              <a:rPr lang="nl-NL" dirty="0"/>
              <a:t>3,5 deciliter	</a:t>
            </a:r>
            <a:r>
              <a:rPr lang="nl-NL" dirty="0" smtClean="0"/>
              <a:t>= 35 			centiliter</a:t>
            </a:r>
            <a:endParaRPr lang="nl-NL" dirty="0"/>
          </a:p>
          <a:p>
            <a:pPr marL="0" indent="0">
              <a:buNone/>
            </a:pPr>
            <a:r>
              <a:rPr lang="nl-NL" dirty="0"/>
              <a:t> </a:t>
            </a:r>
            <a:r>
              <a:rPr lang="nl-NL" dirty="0" smtClean="0"/>
              <a:t>2,7 </a:t>
            </a:r>
            <a:r>
              <a:rPr lang="nl-NL" dirty="0"/>
              <a:t>hm</a:t>
            </a:r>
            <a:r>
              <a:rPr lang="nl-NL" baseline="30000" dirty="0"/>
              <a:t>2	</a:t>
            </a:r>
            <a:r>
              <a:rPr lang="nl-NL" dirty="0" smtClean="0"/>
              <a:t>= 27000 </a:t>
            </a:r>
            <a:r>
              <a:rPr lang="nl-NL" dirty="0"/>
              <a:t>		m</a:t>
            </a:r>
            <a:r>
              <a:rPr lang="nl-NL" baseline="30000" dirty="0"/>
              <a:t>2</a:t>
            </a:r>
            <a:endParaRPr lang="nl-NL" dirty="0"/>
          </a:p>
          <a:p>
            <a:pPr marL="0" indent="0">
              <a:buNone/>
            </a:pPr>
            <a:r>
              <a:rPr lang="nl-NL" dirty="0"/>
              <a:t> </a:t>
            </a:r>
            <a:r>
              <a:rPr lang="nl-NL" dirty="0" smtClean="0"/>
              <a:t>8500 </a:t>
            </a:r>
            <a:r>
              <a:rPr lang="nl-NL" dirty="0"/>
              <a:t>mm</a:t>
            </a:r>
            <a:r>
              <a:rPr lang="nl-NL" baseline="30000" dirty="0"/>
              <a:t>2</a:t>
            </a:r>
            <a:r>
              <a:rPr lang="nl-NL" dirty="0"/>
              <a:t>	</a:t>
            </a:r>
            <a:r>
              <a:rPr lang="nl-NL" dirty="0" smtClean="0"/>
              <a:t>= 0,85</a:t>
            </a:r>
            <a:r>
              <a:rPr lang="nl-NL" dirty="0"/>
              <a:t>			dm</a:t>
            </a:r>
            <a:r>
              <a:rPr lang="nl-NL" baseline="30000" dirty="0"/>
              <a:t>2	</a:t>
            </a:r>
            <a:endParaRPr lang="nl-NL" dirty="0"/>
          </a:p>
          <a:p>
            <a:pPr marL="0" indent="0">
              <a:buNone/>
            </a:pPr>
            <a:r>
              <a:rPr lang="nl-NL" dirty="0"/>
              <a:t> </a:t>
            </a:r>
            <a:r>
              <a:rPr lang="nl-NL" dirty="0" smtClean="0"/>
              <a:t>1,56 </a:t>
            </a:r>
            <a:r>
              <a:rPr lang="nl-NL" dirty="0"/>
              <a:t>cm</a:t>
            </a:r>
            <a:r>
              <a:rPr lang="nl-NL" baseline="30000" dirty="0"/>
              <a:t>3</a:t>
            </a:r>
            <a:r>
              <a:rPr lang="nl-NL" dirty="0"/>
              <a:t>	</a:t>
            </a:r>
            <a:r>
              <a:rPr lang="nl-NL" dirty="0" smtClean="0"/>
              <a:t>= 0,00000156</a:t>
            </a:r>
            <a:r>
              <a:rPr lang="nl-NL" dirty="0"/>
              <a:t>	</a:t>
            </a:r>
            <a:r>
              <a:rPr lang="nl-NL" dirty="0" smtClean="0"/>
              <a:t>m</a:t>
            </a:r>
            <a:r>
              <a:rPr lang="nl-NL" baseline="30000" dirty="0" smtClean="0"/>
              <a:t>3</a:t>
            </a:r>
            <a:endParaRPr lang="nl-NL" dirty="0"/>
          </a:p>
          <a:p>
            <a:pPr marL="0" indent="0">
              <a:buNone/>
            </a:pPr>
            <a:r>
              <a:rPr lang="nl-NL" dirty="0"/>
              <a:t> </a:t>
            </a:r>
            <a:r>
              <a:rPr lang="nl-NL" dirty="0" smtClean="0"/>
              <a:t>302 </a:t>
            </a:r>
            <a:r>
              <a:rPr lang="nl-NL" dirty="0"/>
              <a:t>cm</a:t>
            </a:r>
            <a:r>
              <a:rPr lang="nl-NL" baseline="30000" dirty="0"/>
              <a:t>3	</a:t>
            </a:r>
            <a:r>
              <a:rPr lang="nl-NL" dirty="0" smtClean="0"/>
              <a:t>= 302 			ml</a:t>
            </a:r>
            <a:endParaRPr lang="nl-NL" dirty="0"/>
          </a:p>
          <a:p>
            <a:pPr marL="0" indent="0">
              <a:buNone/>
            </a:pPr>
            <a:r>
              <a:rPr lang="nl-NL" dirty="0"/>
              <a:t> </a:t>
            </a:r>
            <a:r>
              <a:rPr lang="nl-NL" dirty="0" smtClean="0"/>
              <a:t>400 </a:t>
            </a:r>
            <a:r>
              <a:rPr lang="nl-NL" dirty="0"/>
              <a:t>ml	</a:t>
            </a:r>
            <a:r>
              <a:rPr lang="nl-NL" dirty="0" smtClean="0"/>
              <a:t>= 400</a:t>
            </a:r>
            <a:r>
              <a:rPr lang="nl-NL" dirty="0"/>
              <a:t>	</a:t>
            </a:r>
            <a:r>
              <a:rPr lang="nl-NL" dirty="0" smtClean="0"/>
              <a:t>cm</a:t>
            </a:r>
            <a:r>
              <a:rPr lang="nl-NL" baseline="30000" dirty="0" smtClean="0"/>
              <a:t>3 </a:t>
            </a:r>
            <a:r>
              <a:rPr lang="nl-NL" baseline="-25000" dirty="0" smtClean="0"/>
              <a:t> </a:t>
            </a:r>
            <a:r>
              <a:rPr lang="nl-NL" dirty="0" smtClean="0"/>
              <a:t>= 0,4	dm</a:t>
            </a:r>
            <a:r>
              <a:rPr lang="nl-NL" baseline="30000" dirty="0" smtClean="0"/>
              <a:t>3</a:t>
            </a:r>
            <a:endParaRPr lang="nl-NL" dirty="0"/>
          </a:p>
        </p:txBody>
      </p:sp>
    </p:spTree>
    <p:extLst>
      <p:ext uri="{BB962C8B-B14F-4D97-AF65-F5344CB8AC3E}">
        <p14:creationId xmlns:p14="http://schemas.microsoft.com/office/powerpoint/2010/main" val="31248565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Voorbeeldopgave Volume</a:t>
            </a:r>
            <a:endParaRPr lang="nl-NL" dirty="0"/>
          </a:p>
        </p:txBody>
      </p:sp>
      <p:sp>
        <p:nvSpPr>
          <p:cNvPr id="3" name="Tijdelijke aanduiding voor inhoud 2"/>
          <p:cNvSpPr>
            <a:spLocks noGrp="1"/>
          </p:cNvSpPr>
          <p:nvPr>
            <p:ph idx="1"/>
          </p:nvPr>
        </p:nvSpPr>
        <p:spPr>
          <a:xfrm>
            <a:off x="838200" y="1825625"/>
            <a:ext cx="7783286" cy="4351338"/>
          </a:xfrm>
        </p:spPr>
        <p:txBody>
          <a:bodyPr>
            <a:normAutofit/>
          </a:bodyPr>
          <a:lstStyle/>
          <a:p>
            <a:pPr marL="0" lvl="0" indent="0">
              <a:buNone/>
            </a:pPr>
            <a:r>
              <a:rPr lang="nl-NL" dirty="0" smtClean="0"/>
              <a:t>- Het </a:t>
            </a:r>
            <a:r>
              <a:rPr lang="nl-NL" dirty="0"/>
              <a:t>zwembad in het </a:t>
            </a:r>
            <a:r>
              <a:rPr lang="nl-NL" dirty="0" smtClean="0"/>
              <a:t>plaatje </a:t>
            </a:r>
            <a:r>
              <a:rPr lang="nl-NL" dirty="0"/>
              <a:t>is ook een balk. </a:t>
            </a:r>
          </a:p>
          <a:p>
            <a:pPr marL="0" indent="0">
              <a:buNone/>
            </a:pPr>
            <a:r>
              <a:rPr lang="nl-NL" dirty="0"/>
              <a:t>Reken het volume uit in m</a:t>
            </a:r>
            <a:r>
              <a:rPr lang="nl-NL" baseline="30000" dirty="0"/>
              <a:t>3</a:t>
            </a:r>
            <a:r>
              <a:rPr lang="nl-NL" dirty="0"/>
              <a:t>. (Laat de berekening zien</a:t>
            </a:r>
            <a:r>
              <a:rPr lang="nl-NL" dirty="0" smtClean="0"/>
              <a:t>)</a:t>
            </a:r>
          </a:p>
          <a:p>
            <a:pPr marL="0" indent="0">
              <a:buNone/>
            </a:pPr>
            <a:endParaRPr lang="nl-NL" dirty="0"/>
          </a:p>
          <a:p>
            <a:pPr marL="0" indent="0">
              <a:buNone/>
            </a:pPr>
            <a:endParaRPr lang="nl-NL" dirty="0" smtClean="0"/>
          </a:p>
          <a:p>
            <a:pPr marL="0" indent="0">
              <a:buNone/>
            </a:pPr>
            <a:endParaRPr lang="nl-NL" dirty="0"/>
          </a:p>
          <a:p>
            <a:pPr marL="0" indent="0">
              <a:buNone/>
            </a:pPr>
            <a:endParaRPr lang="nl-NL" dirty="0" smtClean="0"/>
          </a:p>
          <a:p>
            <a:pPr marL="0" indent="0">
              <a:buNone/>
            </a:pPr>
            <a:r>
              <a:rPr lang="nl-NL" dirty="0" smtClean="0"/>
              <a:t>- Wat is het volume van de steen in het plaatje hiernaast?</a:t>
            </a:r>
            <a:endParaRPr lang="nl-NL" dirty="0"/>
          </a:p>
          <a:p>
            <a:pPr marL="0" indent="0">
              <a:buNone/>
            </a:pPr>
            <a:endParaRPr lang="nl-NL" dirty="0"/>
          </a:p>
        </p:txBody>
      </p:sp>
      <p:pic>
        <p:nvPicPr>
          <p:cNvPr id="7" name="Afbeelding 6" descr="Afbeeldingsresultaat voor balk volume">
            <a:hlinkClick r:id="rId2" tgtFrame="&quot;_blank&quot;"/>
          </p:cNvPr>
          <p:cNvPicPr/>
          <p:nvPr/>
        </p:nvPicPr>
        <p:blipFill>
          <a:blip r:embed="rId3">
            <a:extLst>
              <a:ext uri="{28A0092B-C50C-407E-A947-70E740481C1C}">
                <a14:useLocalDpi xmlns:a14="http://schemas.microsoft.com/office/drawing/2010/main" val="0"/>
              </a:ext>
            </a:extLst>
          </a:blip>
          <a:srcRect/>
          <a:stretch>
            <a:fillRect/>
          </a:stretch>
        </p:blipFill>
        <p:spPr bwMode="auto">
          <a:xfrm>
            <a:off x="2097949" y="2756264"/>
            <a:ext cx="6195786" cy="2030832"/>
          </a:xfrm>
          <a:prstGeom prst="rect">
            <a:avLst/>
          </a:prstGeom>
          <a:noFill/>
          <a:ln>
            <a:noFill/>
          </a:ln>
        </p:spPr>
      </p:pic>
      <p:pic>
        <p:nvPicPr>
          <p:cNvPr id="3077" name="Picture 5" descr="Wetenschapsschool: natuurkunde voor de middelbare schoo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11300" y="2939245"/>
            <a:ext cx="3409950" cy="36957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26375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Voorbeeldopgave Volume</a:t>
            </a:r>
            <a:endParaRPr lang="nl-NL" dirty="0"/>
          </a:p>
        </p:txBody>
      </p:sp>
      <p:sp>
        <p:nvSpPr>
          <p:cNvPr id="3" name="Tijdelijke aanduiding voor inhoud 2"/>
          <p:cNvSpPr>
            <a:spLocks noGrp="1"/>
          </p:cNvSpPr>
          <p:nvPr>
            <p:ph idx="1"/>
          </p:nvPr>
        </p:nvSpPr>
        <p:spPr>
          <a:xfrm>
            <a:off x="1008017" y="1812562"/>
            <a:ext cx="10983050" cy="4351338"/>
          </a:xfrm>
        </p:spPr>
        <p:txBody>
          <a:bodyPr>
            <a:normAutofit/>
          </a:bodyPr>
          <a:lstStyle/>
          <a:p>
            <a:pPr marL="0" lvl="0" indent="0">
              <a:buNone/>
            </a:pPr>
            <a:r>
              <a:rPr lang="nl-NL" dirty="0" smtClean="0"/>
              <a:t>Volume = l x b x h = 80 dm x 3 x 80 dm = 8 x 3 x 8 = 192 m</a:t>
            </a:r>
            <a:r>
              <a:rPr lang="nl-NL" baseline="30000" dirty="0" smtClean="0"/>
              <a:t>3</a:t>
            </a:r>
            <a:endParaRPr lang="nl-NL" dirty="0"/>
          </a:p>
          <a:p>
            <a:pPr marL="0" indent="0">
              <a:buNone/>
            </a:pPr>
            <a:endParaRPr lang="nl-NL" dirty="0" smtClean="0"/>
          </a:p>
          <a:p>
            <a:pPr marL="0" indent="0">
              <a:buNone/>
            </a:pPr>
            <a:endParaRPr lang="nl-NL" dirty="0"/>
          </a:p>
          <a:p>
            <a:pPr marL="0" indent="0">
              <a:buNone/>
            </a:pPr>
            <a:endParaRPr lang="nl-NL" dirty="0" smtClean="0"/>
          </a:p>
          <a:p>
            <a:pPr marL="0" indent="0">
              <a:buNone/>
            </a:pPr>
            <a:endParaRPr lang="nl-NL" dirty="0" smtClean="0"/>
          </a:p>
          <a:p>
            <a:pPr marL="0" indent="0">
              <a:buNone/>
            </a:pPr>
            <a:endParaRPr lang="nl-NL" dirty="0"/>
          </a:p>
        </p:txBody>
      </p:sp>
      <p:pic>
        <p:nvPicPr>
          <p:cNvPr id="7" name="Afbeelding 6" descr="Afbeeldingsresultaat voor balk volume">
            <a:hlinkClick r:id="rId2" tgtFrame="&quot;_blank&quot;"/>
          </p:cNvPr>
          <p:cNvPicPr/>
          <p:nvPr/>
        </p:nvPicPr>
        <p:blipFill>
          <a:blip r:embed="rId3">
            <a:extLst>
              <a:ext uri="{28A0092B-C50C-407E-A947-70E740481C1C}">
                <a14:useLocalDpi xmlns:a14="http://schemas.microsoft.com/office/drawing/2010/main" val="0"/>
              </a:ext>
            </a:extLst>
          </a:blip>
          <a:srcRect/>
          <a:stretch>
            <a:fillRect/>
          </a:stretch>
        </p:blipFill>
        <p:spPr bwMode="auto">
          <a:xfrm>
            <a:off x="2348138" y="2468880"/>
            <a:ext cx="6195786" cy="2030832"/>
          </a:xfrm>
          <a:prstGeom prst="rect">
            <a:avLst/>
          </a:prstGeom>
          <a:noFill/>
          <a:ln>
            <a:noFill/>
          </a:ln>
        </p:spPr>
      </p:pic>
    </p:spTree>
    <p:extLst>
      <p:ext uri="{BB962C8B-B14F-4D97-AF65-F5344CB8AC3E}">
        <p14:creationId xmlns:p14="http://schemas.microsoft.com/office/powerpoint/2010/main" val="3690082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Voorbeeldopgave Volume</a:t>
            </a:r>
            <a:endParaRPr lang="nl-NL" dirty="0"/>
          </a:p>
        </p:txBody>
      </p:sp>
      <p:sp>
        <p:nvSpPr>
          <p:cNvPr id="3" name="Tijdelijke aanduiding voor inhoud 2"/>
          <p:cNvSpPr>
            <a:spLocks noGrp="1"/>
          </p:cNvSpPr>
          <p:nvPr>
            <p:ph idx="1"/>
          </p:nvPr>
        </p:nvSpPr>
        <p:spPr>
          <a:xfrm>
            <a:off x="838200" y="1825625"/>
            <a:ext cx="10983050" cy="4351338"/>
          </a:xfrm>
        </p:spPr>
        <p:txBody>
          <a:bodyPr>
            <a:normAutofit/>
          </a:bodyPr>
          <a:lstStyle/>
          <a:p>
            <a:pPr marL="0" indent="0">
              <a:buNone/>
            </a:pPr>
            <a:r>
              <a:rPr lang="nl-NL" dirty="0" smtClean="0"/>
              <a:t>Wat is het volume van de steen in het plaatje hiernaast?</a:t>
            </a:r>
          </a:p>
          <a:p>
            <a:pPr marL="0" indent="0">
              <a:buNone/>
            </a:pPr>
            <a:endParaRPr lang="nl-NL" dirty="0"/>
          </a:p>
          <a:p>
            <a:pPr marL="0" indent="0">
              <a:buNone/>
            </a:pPr>
            <a:r>
              <a:rPr lang="nl-NL" dirty="0" smtClean="0"/>
              <a:t>Volume = 24 – 15 = 39 </a:t>
            </a:r>
            <a:r>
              <a:rPr lang="nl-NL" dirty="0" err="1" smtClean="0"/>
              <a:t>mL</a:t>
            </a:r>
            <a:endParaRPr lang="nl-NL" dirty="0"/>
          </a:p>
          <a:p>
            <a:pPr marL="0" indent="0">
              <a:buNone/>
            </a:pPr>
            <a:endParaRPr lang="nl-NL" dirty="0"/>
          </a:p>
        </p:txBody>
      </p:sp>
      <p:pic>
        <p:nvPicPr>
          <p:cNvPr id="3077" name="Picture 5" descr="Wetenschapsschool: natuurkunde voor de middelbare schoo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58603" y="2481262"/>
            <a:ext cx="3409950" cy="36957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66348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el 1"/>
              <p:cNvSpPr>
                <a:spLocks noGrp="1"/>
              </p:cNvSpPr>
              <p:nvPr>
                <p:ph type="title"/>
              </p:nvPr>
            </p:nvSpPr>
            <p:spPr/>
            <p:txBody>
              <a:bodyPr/>
              <a:lstStyle/>
              <a:p>
                <a:pPr/>
                <a14:m>
                  <m:oMathPara xmlns:m="http://schemas.openxmlformats.org/officeDocument/2006/math">
                    <m:oMathParaPr>
                      <m:jc m:val="centerGroup"/>
                    </m:oMathParaPr>
                    <m:oMath xmlns:m="http://schemas.openxmlformats.org/officeDocument/2006/math">
                      <m:r>
                        <a:rPr lang="nl-NL" i="1">
                          <a:latin typeface="Cambria Math" panose="02040503050406030204" pitchFamily="18" charset="0"/>
                        </a:rPr>
                        <m:t>𝜌</m:t>
                      </m:r>
                      <m:r>
                        <a:rPr lang="nl-NL" i="1">
                          <a:latin typeface="Cambria Math" panose="02040503050406030204" pitchFamily="18" charset="0"/>
                        </a:rPr>
                        <m:t>=</m:t>
                      </m:r>
                      <m:f>
                        <m:fPr>
                          <m:ctrlPr>
                            <a:rPr lang="nl-NL" i="1">
                              <a:latin typeface="Cambria Math" panose="02040503050406030204" pitchFamily="18" charset="0"/>
                            </a:rPr>
                          </m:ctrlPr>
                        </m:fPr>
                        <m:num>
                          <m:r>
                            <a:rPr lang="nl-NL" i="1">
                              <a:latin typeface="Cambria Math" panose="02040503050406030204" pitchFamily="18" charset="0"/>
                            </a:rPr>
                            <m:t>𝑚</m:t>
                          </m:r>
                        </m:num>
                        <m:den>
                          <m:r>
                            <a:rPr lang="nl-NL" i="1">
                              <a:latin typeface="Cambria Math" panose="02040503050406030204" pitchFamily="18" charset="0"/>
                            </a:rPr>
                            <m:t>𝑉</m:t>
                          </m:r>
                        </m:den>
                      </m:f>
                    </m:oMath>
                  </m:oMathPara>
                </a14:m>
                <a:r>
                  <a:rPr lang="nl-NL" dirty="0"/>
                  <a:t/>
                </a:r>
                <a:br>
                  <a:rPr lang="nl-NL" dirty="0"/>
                </a:br>
                <a:endParaRPr lang="nl-NL" dirty="0"/>
              </a:p>
            </p:txBody>
          </p:sp>
        </mc:Choice>
        <mc:Fallback xmlns="">
          <p:sp>
            <p:nvSpPr>
              <p:cNvPr id="2" name="Titel 1"/>
              <p:cNvSpPr>
                <a:spLocks noGrp="1" noRot="1" noChangeAspect="1" noMove="1" noResize="1" noEditPoints="1" noAdjustHandles="1" noChangeArrowheads="1" noChangeShapeType="1" noTextEdit="1"/>
              </p:cNvSpPr>
              <p:nvPr>
                <p:ph type="title"/>
              </p:nvPr>
            </p:nvSpPr>
            <p:spPr>
              <a:blipFill>
                <a:blip r:embed="rId2"/>
                <a:stretch>
                  <a:fillRect/>
                </a:stretch>
              </a:blipFill>
            </p:spPr>
            <p:txBody>
              <a:bodyPr/>
              <a:lstStyle/>
              <a:p>
                <a:r>
                  <a:rPr lang="nl-NL">
                    <a:noFill/>
                  </a:rPr>
                  <a:t> </a:t>
                </a:r>
              </a:p>
            </p:txBody>
          </p:sp>
        </mc:Fallback>
      </mc:AlternateContent>
      <mc:AlternateContent xmlns:mc="http://schemas.openxmlformats.org/markup-compatibility/2006">
        <mc:Choice xmlns:a14="http://schemas.microsoft.com/office/drawing/2010/main" Requires="a14">
          <p:sp>
            <p:nvSpPr>
              <p:cNvPr id="3" name="Tijdelijke aanduiding voor inhoud 2"/>
              <p:cNvSpPr>
                <a:spLocks noGrp="1"/>
              </p:cNvSpPr>
              <p:nvPr>
                <p:ph idx="1"/>
              </p:nvPr>
            </p:nvSpPr>
            <p:spPr/>
            <p:txBody>
              <a:bodyPr/>
              <a:lstStyle/>
              <a:p>
                <a:pPr marL="0" indent="0">
                  <a:buNone/>
                </a:pPr>
                <a:r>
                  <a:rPr lang="nl-NL" i="1" dirty="0" smtClean="0">
                    <a:latin typeface="Cambria Math" panose="02040503050406030204" pitchFamily="18" charset="0"/>
                  </a:rPr>
                  <a:t>Formule alleen bij een homogene stof</a:t>
                </a:r>
              </a:p>
              <a:p>
                <a:pPr marL="0" indent="0">
                  <a:buNone/>
                </a:pPr>
                <a14:m>
                  <m:oMath xmlns:m="http://schemas.openxmlformats.org/officeDocument/2006/math">
                    <m:r>
                      <a:rPr lang="nl-NL" i="1" smtClean="0">
                        <a:latin typeface="Cambria Math" panose="02040503050406030204" pitchFamily="18" charset="0"/>
                      </a:rPr>
                      <m:t>𝑚</m:t>
                    </m:r>
                  </m:oMath>
                </a14:m>
                <a:r>
                  <a:rPr lang="nl-NL" dirty="0" smtClean="0"/>
                  <a:t> = massa			</a:t>
                </a:r>
                <a:r>
                  <a:rPr lang="nl-NL" dirty="0" smtClean="0"/>
                  <a:t>				[</a:t>
                </a:r>
                <a:r>
                  <a:rPr lang="nl-NL" dirty="0" smtClean="0"/>
                  <a:t>kg]</a:t>
                </a:r>
              </a:p>
              <a:p>
                <a:pPr marL="0" indent="0">
                  <a:buNone/>
                </a:pPr>
                <a:r>
                  <a:rPr lang="nl-NL" dirty="0"/>
                  <a:t>	</a:t>
                </a:r>
                <a:r>
                  <a:rPr lang="nl-NL" dirty="0" smtClean="0"/>
                  <a:t>Deze kun je bepalen met de weegschaal.</a:t>
                </a:r>
              </a:p>
              <a:p>
                <a:pPr marL="0" indent="0">
                  <a:buNone/>
                </a:pPr>
                <a:r>
                  <a:rPr lang="nl-NL" dirty="0" smtClean="0"/>
                  <a:t>V = Volume			</a:t>
                </a:r>
                <a:r>
                  <a:rPr lang="nl-NL" dirty="0" smtClean="0"/>
                  <a:t>				[</a:t>
                </a:r>
                <a:r>
                  <a:rPr lang="nl-NL" dirty="0" smtClean="0"/>
                  <a:t>m</a:t>
                </a:r>
                <a:r>
                  <a:rPr lang="nl-NL" baseline="30000" dirty="0" smtClean="0"/>
                  <a:t>3</a:t>
                </a:r>
                <a:r>
                  <a:rPr lang="nl-NL" dirty="0" smtClean="0"/>
                  <a:t>]</a:t>
                </a:r>
              </a:p>
              <a:p>
                <a:pPr marL="0" indent="0">
                  <a:buNone/>
                </a:pPr>
                <a:r>
                  <a:rPr lang="nl-NL" dirty="0"/>
                  <a:t>	</a:t>
                </a:r>
                <a:r>
                  <a:rPr lang="nl-NL" dirty="0" smtClean="0"/>
                  <a:t>- Volume = l x b x h			(balk vorm)</a:t>
                </a:r>
              </a:p>
              <a:p>
                <a:pPr marL="0" indent="0">
                  <a:buNone/>
                </a:pPr>
                <a:r>
                  <a:rPr lang="nl-NL" dirty="0"/>
                  <a:t>	</a:t>
                </a:r>
                <a:r>
                  <a:rPr lang="nl-NL" dirty="0" smtClean="0"/>
                  <a:t>- Onderdompelmethode		(onregelmatige vorm</a:t>
                </a:r>
                <a:r>
                  <a:rPr lang="nl-NL" dirty="0" smtClean="0"/>
                  <a:t>)</a:t>
                </a:r>
              </a:p>
              <a:p>
                <a:pPr marL="0" indent="0">
                  <a:buNone/>
                </a:pPr>
                <a14:m>
                  <m:oMath xmlns:m="http://schemas.openxmlformats.org/officeDocument/2006/math">
                    <m:r>
                      <a:rPr lang="nl-NL" i="1" smtClean="0">
                        <a:latin typeface="Cambria Math" panose="02040503050406030204" pitchFamily="18" charset="0"/>
                      </a:rPr>
                      <m:t>𝜌</m:t>
                    </m:r>
                  </m:oMath>
                </a14:m>
                <a:r>
                  <a:rPr lang="nl-NL" dirty="0" smtClean="0"/>
                  <a:t> = dichtheid 		</a:t>
                </a:r>
                <a:r>
                  <a:rPr lang="nl-NL" dirty="0" smtClean="0"/>
                  <a:t>				[</a:t>
                </a:r>
                <a14:m>
                  <m:oMath xmlns:m="http://schemas.openxmlformats.org/officeDocument/2006/math">
                    <m:f>
                      <m:fPr>
                        <m:ctrlPr>
                          <a:rPr lang="nl-NL" i="1" smtClean="0">
                            <a:latin typeface="Cambria Math" panose="02040503050406030204" pitchFamily="18" charset="0"/>
                          </a:rPr>
                        </m:ctrlPr>
                      </m:fPr>
                      <m:num>
                        <m:r>
                          <a:rPr lang="nl-NL" b="0" i="1" smtClean="0">
                            <a:latin typeface="Cambria Math" panose="02040503050406030204" pitchFamily="18" charset="0"/>
                          </a:rPr>
                          <m:t>𝑘𝑔</m:t>
                        </m:r>
                      </m:num>
                      <m:den>
                        <m:sSup>
                          <m:sSupPr>
                            <m:ctrlPr>
                              <a:rPr lang="nl-NL" i="1" smtClean="0">
                                <a:latin typeface="Cambria Math" panose="02040503050406030204" pitchFamily="18" charset="0"/>
                              </a:rPr>
                            </m:ctrlPr>
                          </m:sSupPr>
                          <m:e>
                            <m:r>
                              <a:rPr lang="nl-NL" b="0" i="1" smtClean="0">
                                <a:latin typeface="Cambria Math" panose="02040503050406030204" pitchFamily="18" charset="0"/>
                              </a:rPr>
                              <m:t>𝑚</m:t>
                            </m:r>
                          </m:e>
                          <m:sup>
                            <m:r>
                              <a:rPr lang="nl-NL" b="0" i="1" smtClean="0">
                                <a:latin typeface="Cambria Math" panose="02040503050406030204" pitchFamily="18" charset="0"/>
                              </a:rPr>
                              <m:t>3</m:t>
                            </m:r>
                          </m:sup>
                        </m:sSup>
                      </m:den>
                    </m:f>
                    <m:r>
                      <a:rPr lang="nl-NL" b="0" i="1" smtClean="0">
                        <a:latin typeface="Cambria Math" panose="02040503050406030204" pitchFamily="18" charset="0"/>
                      </a:rPr>
                      <m:t>]</m:t>
                    </m:r>
                  </m:oMath>
                </a14:m>
                <a:endParaRPr lang="nl-NL" dirty="0" smtClean="0"/>
              </a:p>
              <a:p>
                <a:pPr marL="0" indent="0">
                  <a:buNone/>
                </a:pPr>
                <a:r>
                  <a:rPr lang="nl-NL" dirty="0"/>
                  <a:t>	</a:t>
                </a:r>
                <a:r>
                  <a:rPr lang="nl-NL" dirty="0" smtClean="0"/>
                  <a:t>Dit is een stofeigenschap en deze kun je opzoeken in een tabel.</a:t>
                </a:r>
              </a:p>
              <a:p>
                <a:pPr marL="0" indent="0">
                  <a:buNone/>
                </a:pPr>
                <a:endParaRPr lang="nl-NL" dirty="0"/>
              </a:p>
            </p:txBody>
          </p:sp>
        </mc:Choice>
        <mc:Fallback>
          <p:sp>
            <p:nvSpPr>
              <p:cNvPr id="3" name="Tijdelijke aanduiding voor inhoud 2"/>
              <p:cNvSpPr>
                <a:spLocks noGrp="1" noRot="1" noChangeAspect="1" noMove="1" noResize="1" noEditPoints="1" noAdjustHandles="1" noChangeArrowheads="1" noChangeShapeType="1" noTextEdit="1"/>
              </p:cNvSpPr>
              <p:nvPr>
                <p:ph idx="1"/>
              </p:nvPr>
            </p:nvSpPr>
            <p:spPr>
              <a:blipFill>
                <a:blip r:embed="rId3"/>
                <a:stretch>
                  <a:fillRect l="-1217" t="-2381" b="-980"/>
                </a:stretch>
              </a:blipFill>
            </p:spPr>
            <p:txBody>
              <a:bodyPr/>
              <a:lstStyle/>
              <a:p>
                <a:r>
                  <a:rPr lang="nl-NL">
                    <a:noFill/>
                  </a:rPr>
                  <a:t> </a:t>
                </a:r>
              </a:p>
            </p:txBody>
          </p:sp>
        </mc:Fallback>
      </mc:AlternateContent>
    </p:spTree>
    <p:extLst>
      <p:ext uri="{BB962C8B-B14F-4D97-AF65-F5344CB8AC3E}">
        <p14:creationId xmlns:p14="http://schemas.microsoft.com/office/powerpoint/2010/main" val="31693706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11629" y="260622"/>
            <a:ext cx="10515600" cy="1325563"/>
          </a:xfrm>
        </p:spPr>
        <p:txBody>
          <a:bodyPr/>
          <a:lstStyle/>
          <a:p>
            <a:r>
              <a:rPr lang="nl-NL" dirty="0" smtClean="0"/>
              <a:t>Van welk materiaal is het onderstaande voorwerp gemaakt?</a:t>
            </a:r>
            <a:endParaRPr lang="nl-NL" dirty="0"/>
          </a:p>
        </p:txBody>
      </p:sp>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1000" y="2126719"/>
            <a:ext cx="4116705" cy="4297438"/>
          </a:xfrm>
        </p:spPr>
      </p:pic>
      <p:pic>
        <p:nvPicPr>
          <p:cNvPr id="9" name="Afbeelding 8"/>
          <p:cNvPicPr>
            <a:picLocks noChangeAspect="1"/>
          </p:cNvPicPr>
          <p:nvPr/>
        </p:nvPicPr>
        <p:blipFill rotWithShape="1">
          <a:blip r:embed="rId3"/>
          <a:srcRect b="33743"/>
          <a:stretch/>
        </p:blipFill>
        <p:spPr>
          <a:xfrm>
            <a:off x="4598127" y="1477321"/>
            <a:ext cx="7431728" cy="5380679"/>
          </a:xfrm>
          <a:prstGeom prst="rect">
            <a:avLst/>
          </a:prstGeom>
        </p:spPr>
      </p:pic>
    </p:spTree>
    <p:extLst>
      <p:ext uri="{BB962C8B-B14F-4D97-AF65-F5344CB8AC3E}">
        <p14:creationId xmlns:p14="http://schemas.microsoft.com/office/powerpoint/2010/main" val="13982656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Van welk materiaal is het onderstaande voorwerp gemaakt?</a:t>
            </a:r>
            <a:endParaRPr lang="nl-NL" dirty="0"/>
          </a:p>
        </p:txBody>
      </p:sp>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92332" y="1905553"/>
            <a:ext cx="4116705" cy="4297438"/>
          </a:xfrm>
        </p:spPr>
      </p:pic>
      <mc:AlternateContent xmlns:mc="http://schemas.openxmlformats.org/markup-compatibility/2006">
        <mc:Choice xmlns:a14="http://schemas.microsoft.com/office/drawing/2010/main" Requires="a14">
          <p:sp>
            <p:nvSpPr>
              <p:cNvPr id="5" name="Rechthoek 4"/>
              <p:cNvSpPr/>
              <p:nvPr/>
            </p:nvSpPr>
            <p:spPr>
              <a:xfrm>
                <a:off x="4809038" y="2074467"/>
                <a:ext cx="7025912" cy="3250313"/>
              </a:xfrm>
              <a:prstGeom prst="rect">
                <a:avLst/>
              </a:prstGeom>
            </p:spPr>
            <p:txBody>
              <a:bodyPr wrap="square">
                <a:spAutoFit/>
              </a:bodyPr>
              <a:lstStyle/>
              <a:p>
                <a:endParaRPr lang="nl-NL" dirty="0" smtClean="0"/>
              </a:p>
              <a:p>
                <a:r>
                  <a:rPr lang="nl-NL" sz="3200" dirty="0" smtClean="0"/>
                  <a:t>m = 32 g </a:t>
                </a:r>
                <a:r>
                  <a:rPr lang="nl-NL" sz="3200" dirty="0" smtClean="0"/>
                  <a:t>= 0,032 kg</a:t>
                </a:r>
              </a:p>
              <a:p>
                <a:r>
                  <a:rPr lang="nl-NL" sz="3200" dirty="0" smtClean="0"/>
                  <a:t>V = 20 ml = 20 cm</a:t>
                </a:r>
                <a:r>
                  <a:rPr lang="nl-NL" sz="3200" baseline="30000" dirty="0" smtClean="0"/>
                  <a:t>3 </a:t>
                </a:r>
                <a:r>
                  <a:rPr lang="nl-NL" sz="3200" dirty="0" smtClean="0"/>
                  <a:t>= </a:t>
                </a:r>
                <a:r>
                  <a:rPr lang="nl-NL" sz="3200" dirty="0" smtClean="0"/>
                  <a:t>0,000020m</a:t>
                </a:r>
                <a:r>
                  <a:rPr lang="nl-NL" sz="3200" baseline="30000" dirty="0" smtClean="0"/>
                  <a:t>3</a:t>
                </a:r>
                <a:endParaRPr lang="nl-NL" sz="3200" baseline="30000" dirty="0" smtClean="0"/>
              </a:p>
              <a:p>
                <a:endParaRPr lang="nl-NL" sz="3200" baseline="30000" dirty="0"/>
              </a:p>
              <a:p>
                <a14:m>
                  <m:oMath xmlns:m="http://schemas.openxmlformats.org/officeDocument/2006/math">
                    <m:r>
                      <a:rPr lang="nl-NL" sz="3200" i="1" smtClean="0">
                        <a:latin typeface="Cambria Math" panose="02040503050406030204" pitchFamily="18" charset="0"/>
                      </a:rPr>
                      <m:t>𝜌</m:t>
                    </m:r>
                    <m:r>
                      <a:rPr lang="nl-NL" sz="3200" i="1" smtClean="0">
                        <a:latin typeface="Cambria Math" panose="02040503050406030204" pitchFamily="18" charset="0"/>
                      </a:rPr>
                      <m:t>=</m:t>
                    </m:r>
                    <m:f>
                      <m:fPr>
                        <m:ctrlPr>
                          <a:rPr lang="nl-NL" sz="3200" i="1">
                            <a:latin typeface="Cambria Math" panose="02040503050406030204" pitchFamily="18" charset="0"/>
                          </a:rPr>
                        </m:ctrlPr>
                      </m:fPr>
                      <m:num>
                        <m:r>
                          <a:rPr lang="nl-NL" sz="3200" i="1">
                            <a:latin typeface="Cambria Math" panose="02040503050406030204" pitchFamily="18" charset="0"/>
                          </a:rPr>
                          <m:t>𝑚</m:t>
                        </m:r>
                      </m:num>
                      <m:den>
                        <m:r>
                          <a:rPr lang="nl-NL" sz="3200" i="1">
                            <a:latin typeface="Cambria Math" panose="02040503050406030204" pitchFamily="18" charset="0"/>
                          </a:rPr>
                          <m:t>𝑉</m:t>
                        </m:r>
                      </m:den>
                    </m:f>
                    <m:r>
                      <a:rPr lang="nl-NL" sz="3200" b="0" i="1" smtClean="0">
                        <a:latin typeface="Cambria Math" panose="02040503050406030204" pitchFamily="18" charset="0"/>
                      </a:rPr>
                      <m:t>=</m:t>
                    </m:r>
                    <m:f>
                      <m:fPr>
                        <m:ctrlPr>
                          <a:rPr lang="nl-NL" sz="3200" b="0" i="1" smtClean="0">
                            <a:latin typeface="Cambria Math" panose="02040503050406030204" pitchFamily="18" charset="0"/>
                          </a:rPr>
                        </m:ctrlPr>
                      </m:fPr>
                      <m:num>
                        <m:r>
                          <a:rPr lang="nl-NL" sz="3200" b="0" i="1" smtClean="0">
                            <a:latin typeface="Cambria Math" panose="02040503050406030204" pitchFamily="18" charset="0"/>
                          </a:rPr>
                          <m:t>0,0</m:t>
                        </m:r>
                        <m:r>
                          <a:rPr lang="nl-NL" sz="3200" b="0" i="1" smtClean="0">
                            <a:latin typeface="Cambria Math" panose="02040503050406030204" pitchFamily="18" charset="0"/>
                          </a:rPr>
                          <m:t>32</m:t>
                        </m:r>
                      </m:num>
                      <m:den>
                        <m:r>
                          <a:rPr lang="nl-NL" sz="3200" b="0" i="1" smtClean="0">
                            <a:latin typeface="Cambria Math" panose="02040503050406030204" pitchFamily="18" charset="0"/>
                          </a:rPr>
                          <m:t>0,000020</m:t>
                        </m:r>
                      </m:den>
                    </m:f>
                  </m:oMath>
                </a14:m>
                <a:r>
                  <a:rPr lang="nl-NL" sz="3200" dirty="0" smtClean="0"/>
                  <a:t> = </a:t>
                </a:r>
                <a:r>
                  <a:rPr lang="nl-NL" sz="3200" dirty="0" smtClean="0"/>
                  <a:t>1600 </a:t>
                </a:r>
                <a14:m>
                  <m:oMath xmlns:m="http://schemas.openxmlformats.org/officeDocument/2006/math">
                    <m:f>
                      <m:fPr>
                        <m:ctrlPr>
                          <a:rPr lang="nl-NL" sz="3200" i="1" smtClean="0">
                            <a:latin typeface="Cambria Math" panose="02040503050406030204" pitchFamily="18" charset="0"/>
                          </a:rPr>
                        </m:ctrlPr>
                      </m:fPr>
                      <m:num>
                        <m:r>
                          <a:rPr lang="nl-NL" sz="3200" b="0" i="1" smtClean="0">
                            <a:latin typeface="Cambria Math" panose="02040503050406030204" pitchFamily="18" charset="0"/>
                          </a:rPr>
                          <m:t>𝑘𝑔</m:t>
                        </m:r>
                      </m:num>
                      <m:den>
                        <m:sSup>
                          <m:sSupPr>
                            <m:ctrlPr>
                              <a:rPr lang="nl-NL" sz="3200" i="1" smtClean="0">
                                <a:latin typeface="Cambria Math" panose="02040503050406030204" pitchFamily="18" charset="0"/>
                              </a:rPr>
                            </m:ctrlPr>
                          </m:sSupPr>
                          <m:e>
                            <m:r>
                              <a:rPr lang="nl-NL" sz="3200" b="0" i="1" smtClean="0">
                                <a:latin typeface="Cambria Math" panose="02040503050406030204" pitchFamily="18" charset="0"/>
                              </a:rPr>
                              <m:t>𝑚</m:t>
                            </m:r>
                          </m:e>
                          <m:sup>
                            <m:r>
                              <a:rPr lang="nl-NL" sz="3200" b="0" i="1" smtClean="0">
                                <a:latin typeface="Cambria Math" panose="02040503050406030204" pitchFamily="18" charset="0"/>
                              </a:rPr>
                              <m:t>3</m:t>
                            </m:r>
                          </m:sup>
                        </m:sSup>
                      </m:den>
                    </m:f>
                  </m:oMath>
                </a14:m>
                <a:r>
                  <a:rPr lang="nl-NL" sz="3200" dirty="0" smtClean="0"/>
                  <a:t> = 1,6</a:t>
                </a:r>
                <a14:m>
                  <m:oMath xmlns:m="http://schemas.openxmlformats.org/officeDocument/2006/math">
                    <m:r>
                      <a:rPr lang="nl-NL" sz="3200" b="0" i="1" smtClean="0">
                        <a:latin typeface="Cambria Math" panose="02040503050406030204" pitchFamily="18" charset="0"/>
                        <a:ea typeface="Cambria Math" panose="02040503050406030204" pitchFamily="18" charset="0"/>
                      </a:rPr>
                      <m:t>∙</m:t>
                    </m:r>
                    <m:sSup>
                      <m:sSupPr>
                        <m:ctrlPr>
                          <a:rPr lang="nl-NL" sz="3200" b="0" i="1" smtClean="0">
                            <a:latin typeface="Cambria Math" panose="02040503050406030204" pitchFamily="18" charset="0"/>
                            <a:ea typeface="Cambria Math" panose="02040503050406030204" pitchFamily="18" charset="0"/>
                          </a:rPr>
                        </m:ctrlPr>
                      </m:sSupPr>
                      <m:e>
                        <m:r>
                          <a:rPr lang="nl-NL" sz="3200" b="0" i="1" smtClean="0">
                            <a:latin typeface="Cambria Math" panose="02040503050406030204" pitchFamily="18" charset="0"/>
                            <a:ea typeface="Cambria Math" panose="02040503050406030204" pitchFamily="18" charset="0"/>
                          </a:rPr>
                          <m:t>10</m:t>
                        </m:r>
                      </m:e>
                      <m:sup>
                        <m:r>
                          <a:rPr lang="nl-NL" sz="3200" b="0" i="1" smtClean="0">
                            <a:latin typeface="Cambria Math" panose="02040503050406030204" pitchFamily="18" charset="0"/>
                            <a:ea typeface="Cambria Math" panose="02040503050406030204" pitchFamily="18" charset="0"/>
                          </a:rPr>
                          <m:t>3</m:t>
                        </m:r>
                      </m:sup>
                    </m:sSup>
                    <m:f>
                      <m:fPr>
                        <m:ctrlPr>
                          <a:rPr lang="nl-NL" sz="3200" i="1" smtClean="0">
                            <a:latin typeface="Cambria Math" panose="02040503050406030204" pitchFamily="18" charset="0"/>
                          </a:rPr>
                        </m:ctrlPr>
                      </m:fPr>
                      <m:num>
                        <m:r>
                          <a:rPr lang="nl-NL" sz="3200" b="0" i="1" smtClean="0">
                            <a:latin typeface="Cambria Math" panose="02040503050406030204" pitchFamily="18" charset="0"/>
                          </a:rPr>
                          <m:t>𝑘</m:t>
                        </m:r>
                        <m:r>
                          <a:rPr lang="nl-NL" sz="3200" b="0" i="1" smtClean="0">
                            <a:latin typeface="Cambria Math" panose="02040503050406030204" pitchFamily="18" charset="0"/>
                          </a:rPr>
                          <m:t>𝑔</m:t>
                        </m:r>
                      </m:num>
                      <m:den>
                        <m:sSup>
                          <m:sSupPr>
                            <m:ctrlPr>
                              <a:rPr lang="nl-NL" sz="3200" i="1" smtClean="0">
                                <a:latin typeface="Cambria Math" panose="02040503050406030204" pitchFamily="18" charset="0"/>
                              </a:rPr>
                            </m:ctrlPr>
                          </m:sSupPr>
                          <m:e>
                            <m:r>
                              <a:rPr lang="nl-NL" sz="3200" b="0" i="1" smtClean="0">
                                <a:latin typeface="Cambria Math" panose="02040503050406030204" pitchFamily="18" charset="0"/>
                              </a:rPr>
                              <m:t>𝑚</m:t>
                            </m:r>
                          </m:e>
                          <m:sup>
                            <m:r>
                              <a:rPr lang="nl-NL" sz="3200" b="0" i="1" smtClean="0">
                                <a:latin typeface="Cambria Math" panose="02040503050406030204" pitchFamily="18" charset="0"/>
                              </a:rPr>
                              <m:t>3</m:t>
                            </m:r>
                          </m:sup>
                        </m:sSup>
                      </m:den>
                    </m:f>
                  </m:oMath>
                </a14:m>
                <a:endParaRPr lang="nl-NL" sz="3200" dirty="0" smtClean="0"/>
              </a:p>
              <a:p>
                <a:r>
                  <a:rPr lang="nl-NL" dirty="0" smtClean="0"/>
                  <a:t> </a:t>
                </a:r>
              </a:p>
              <a:p>
                <a:endParaRPr lang="nl-NL" dirty="0" smtClean="0"/>
              </a:p>
              <a:p>
                <a:endParaRPr lang="nl-NL" dirty="0"/>
              </a:p>
            </p:txBody>
          </p:sp>
        </mc:Choice>
        <mc:Fallback>
          <p:sp>
            <p:nvSpPr>
              <p:cNvPr id="5" name="Rechthoek 4"/>
              <p:cNvSpPr>
                <a:spLocks noRot="1" noChangeAspect="1" noMove="1" noResize="1" noEditPoints="1" noAdjustHandles="1" noChangeArrowheads="1" noChangeShapeType="1" noTextEdit="1"/>
              </p:cNvSpPr>
              <p:nvPr/>
            </p:nvSpPr>
            <p:spPr>
              <a:xfrm>
                <a:off x="4809038" y="2074467"/>
                <a:ext cx="7025912" cy="3250313"/>
              </a:xfrm>
              <a:prstGeom prst="rect">
                <a:avLst/>
              </a:prstGeom>
              <a:blipFill>
                <a:blip r:embed="rId3"/>
                <a:stretch>
                  <a:fillRect l="-2257"/>
                </a:stretch>
              </a:blipFill>
            </p:spPr>
            <p:txBody>
              <a:bodyPr/>
              <a:lstStyle/>
              <a:p>
                <a:r>
                  <a:rPr lang="nl-NL">
                    <a:noFill/>
                  </a:rPr>
                  <a:t> </a:t>
                </a:r>
              </a:p>
            </p:txBody>
          </p:sp>
        </mc:Fallback>
      </mc:AlternateContent>
      <p:sp>
        <p:nvSpPr>
          <p:cNvPr id="6" name="Tekstvak 5"/>
          <p:cNvSpPr txBox="1"/>
          <p:nvPr/>
        </p:nvSpPr>
        <p:spPr>
          <a:xfrm>
            <a:off x="5020220" y="5179110"/>
            <a:ext cx="2551611" cy="584775"/>
          </a:xfrm>
          <a:prstGeom prst="rect">
            <a:avLst/>
          </a:prstGeom>
          <a:noFill/>
        </p:spPr>
        <p:txBody>
          <a:bodyPr wrap="square" rtlCol="0">
            <a:spAutoFit/>
          </a:bodyPr>
          <a:lstStyle/>
          <a:p>
            <a:r>
              <a:rPr lang="nl-NL" sz="3200" dirty="0" smtClean="0"/>
              <a:t>Calcium</a:t>
            </a:r>
            <a:endParaRPr lang="nl-NL" sz="3200" dirty="0"/>
          </a:p>
        </p:txBody>
      </p:sp>
    </p:spTree>
    <p:extLst>
      <p:ext uri="{BB962C8B-B14F-4D97-AF65-F5344CB8AC3E}">
        <p14:creationId xmlns:p14="http://schemas.microsoft.com/office/powerpoint/2010/main" val="1870006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Vraag 1</a:t>
            </a:r>
            <a:endParaRPr lang="nl-NL" dirty="0"/>
          </a:p>
        </p:txBody>
      </p:sp>
      <p:sp>
        <p:nvSpPr>
          <p:cNvPr id="3" name="Tijdelijke aanduiding voor inhoud 2"/>
          <p:cNvSpPr>
            <a:spLocks noGrp="1"/>
          </p:cNvSpPr>
          <p:nvPr>
            <p:ph idx="1"/>
          </p:nvPr>
        </p:nvSpPr>
        <p:spPr>
          <a:xfrm>
            <a:off x="838200" y="1825625"/>
            <a:ext cx="3922072" cy="4351338"/>
          </a:xfrm>
        </p:spPr>
        <p:txBody>
          <a:bodyPr/>
          <a:lstStyle/>
          <a:p>
            <a:pPr marL="0" indent="0">
              <a:buNone/>
            </a:pPr>
            <a:r>
              <a:rPr lang="nl-NL" dirty="0"/>
              <a:t>Reken de dichtheid van aluminium om naar g/ml. </a:t>
            </a:r>
            <a:endParaRPr lang="nl-NL" dirty="0" smtClean="0"/>
          </a:p>
          <a:p>
            <a:pPr marL="0" indent="0">
              <a:buNone/>
            </a:pPr>
            <a:endParaRPr lang="nl-NL" dirty="0"/>
          </a:p>
          <a:p>
            <a:pPr marL="0" indent="0">
              <a:buNone/>
            </a:pPr>
            <a:r>
              <a:rPr lang="nl-NL" dirty="0" smtClean="0"/>
              <a:t>Tip </a:t>
            </a:r>
            <a:r>
              <a:rPr lang="nl-NL" dirty="0"/>
              <a:t>: bereken de massa (in g) van 1 ml aluminium.</a:t>
            </a:r>
          </a:p>
          <a:p>
            <a:pPr marL="0" indent="0">
              <a:buNone/>
            </a:pPr>
            <a:endParaRPr lang="nl-NL" dirty="0"/>
          </a:p>
        </p:txBody>
      </p:sp>
      <p:pic>
        <p:nvPicPr>
          <p:cNvPr id="4" name="Afbeelding 3"/>
          <p:cNvPicPr>
            <a:picLocks noChangeAspect="1"/>
          </p:cNvPicPr>
          <p:nvPr/>
        </p:nvPicPr>
        <p:blipFill rotWithShape="1">
          <a:blip r:embed="rId2"/>
          <a:srcRect b="33743"/>
          <a:stretch/>
        </p:blipFill>
        <p:spPr>
          <a:xfrm>
            <a:off x="4760272" y="693550"/>
            <a:ext cx="7431728" cy="5380679"/>
          </a:xfrm>
          <a:prstGeom prst="rect">
            <a:avLst/>
          </a:prstGeom>
        </p:spPr>
      </p:pic>
    </p:spTree>
    <p:extLst>
      <p:ext uri="{BB962C8B-B14F-4D97-AF65-F5344CB8AC3E}">
        <p14:creationId xmlns:p14="http://schemas.microsoft.com/office/powerpoint/2010/main" val="25316776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massa</a:t>
            </a:r>
            <a:endParaRPr lang="nl-NL" dirty="0"/>
          </a:p>
        </p:txBody>
      </p:sp>
      <p:sp>
        <p:nvSpPr>
          <p:cNvPr id="3" name="Tijdelijke aanduiding voor inhoud 2"/>
          <p:cNvSpPr>
            <a:spLocks noGrp="1"/>
          </p:cNvSpPr>
          <p:nvPr>
            <p:ph idx="1"/>
          </p:nvPr>
        </p:nvSpPr>
        <p:spPr/>
        <p:txBody>
          <a:bodyPr>
            <a:normAutofit fontScale="77500" lnSpcReduction="20000"/>
          </a:bodyPr>
          <a:lstStyle/>
          <a:p>
            <a:pPr marL="0" indent="0">
              <a:buNone/>
            </a:pPr>
            <a:r>
              <a:rPr lang="nl-NL" dirty="0"/>
              <a:t>Het gewicht wordt bepaald door de aantrekking van de aarde (de zwaartekracht). Op de evenaar weeg je iets minder dan op de Noordpool en in de ruimte ben je zelfs gewichtloos! </a:t>
            </a:r>
            <a:endParaRPr lang="nl-NL" dirty="0" smtClean="0"/>
          </a:p>
          <a:p>
            <a:pPr marL="0" indent="0">
              <a:buNone/>
            </a:pPr>
            <a:endParaRPr lang="nl-NL" dirty="0" smtClean="0"/>
          </a:p>
          <a:p>
            <a:pPr marL="0" indent="0">
              <a:buNone/>
            </a:pPr>
            <a:r>
              <a:rPr lang="nl-NL" dirty="0" smtClean="0"/>
              <a:t>Maar </a:t>
            </a:r>
            <a:r>
              <a:rPr lang="nl-NL" dirty="0"/>
              <a:t>de hoeveelheid materie (de massa) blijft in al die gevallen steeds hetzelfde. Je bepaalt de massa van een hoeveelheid stof of een voorwerp met een balans.</a:t>
            </a:r>
          </a:p>
          <a:p>
            <a:pPr marL="0" indent="0">
              <a:buNone/>
            </a:pPr>
            <a:endParaRPr lang="nl-NL" dirty="0" smtClean="0"/>
          </a:p>
          <a:p>
            <a:pPr marL="0" indent="0">
              <a:buNone/>
            </a:pPr>
            <a:r>
              <a:rPr lang="nl-NL" dirty="0" smtClean="0"/>
              <a:t>De </a:t>
            </a:r>
            <a:r>
              <a:rPr lang="nl-NL" dirty="0"/>
              <a:t>officieel SI-eenheid voor massa is kg. In de scheikunde werk je ook vaak met gram (g), milligram (mg). Als je met enorme hoeveelheden werkt, bijvoorbeeld in de chemische industrie, gebruik je de ton.</a:t>
            </a:r>
          </a:p>
          <a:p>
            <a:r>
              <a:rPr lang="nl-NL" dirty="0"/>
              <a:t>De omrekeningsfactoren zijn:</a:t>
            </a:r>
          </a:p>
          <a:p>
            <a:r>
              <a:rPr lang="nl-NL" dirty="0"/>
              <a:t>1ton = 1000 kg</a:t>
            </a:r>
          </a:p>
          <a:p>
            <a:r>
              <a:rPr lang="nl-NL" dirty="0"/>
              <a:t>1 kg = 1000 g</a:t>
            </a:r>
          </a:p>
          <a:p>
            <a:r>
              <a:rPr lang="nl-NL" dirty="0"/>
              <a:t>1 g = 1000 mg</a:t>
            </a:r>
          </a:p>
          <a:p>
            <a:pPr marL="0" indent="0">
              <a:buNone/>
            </a:pPr>
            <a:endParaRPr lang="nl-NL" dirty="0"/>
          </a:p>
        </p:txBody>
      </p:sp>
    </p:spTree>
    <p:extLst>
      <p:ext uri="{BB962C8B-B14F-4D97-AF65-F5344CB8AC3E}">
        <p14:creationId xmlns:p14="http://schemas.microsoft.com/office/powerpoint/2010/main" val="10341861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Uitwerking 1</a:t>
            </a:r>
            <a:endParaRPr lang="nl-NL" dirty="0"/>
          </a:p>
        </p:txBody>
      </p:sp>
      <mc:AlternateContent xmlns:mc="http://schemas.openxmlformats.org/markup-compatibility/2006">
        <mc:Choice xmlns:a14="http://schemas.microsoft.com/office/drawing/2010/main" Requires="a14">
          <p:sp>
            <p:nvSpPr>
              <p:cNvPr id="3" name="Tijdelijke aanduiding voor inhoud 2"/>
              <p:cNvSpPr>
                <a:spLocks noGrp="1"/>
              </p:cNvSpPr>
              <p:nvPr>
                <p:ph idx="1"/>
              </p:nvPr>
            </p:nvSpPr>
            <p:spPr/>
            <p:txBody>
              <a:bodyPr/>
              <a:lstStyle/>
              <a:p>
                <a:pPr marL="0" indent="0">
                  <a:buNone/>
                </a:pPr>
                <a:r>
                  <a:rPr lang="de-DE" dirty="0" smtClean="0"/>
                  <a:t>2.  </a:t>
                </a:r>
                <a:r>
                  <a:rPr lang="de-DE" dirty="0" smtClean="0"/>
                  <a:t>ƥ</a:t>
                </a:r>
                <a:r>
                  <a:rPr lang="de-DE" dirty="0" smtClean="0"/>
                  <a:t> </a:t>
                </a:r>
                <a:r>
                  <a:rPr lang="de-DE" dirty="0"/>
                  <a:t>van </a:t>
                </a:r>
                <a:r>
                  <a:rPr lang="de-DE" dirty="0" err="1"/>
                  <a:t>aluminium</a:t>
                </a:r>
                <a:r>
                  <a:rPr lang="de-DE" dirty="0"/>
                  <a:t> = 2,7 </a:t>
                </a:r>
                <a:r>
                  <a:rPr lang="de-DE" dirty="0" smtClean="0"/>
                  <a:t>kg/dm</a:t>
                </a:r>
                <a:r>
                  <a:rPr lang="de-DE" baseline="30000" dirty="0" smtClean="0"/>
                  <a:t>3</a:t>
                </a:r>
                <a:r>
                  <a:rPr lang="de-DE" dirty="0" smtClean="0"/>
                  <a:t>=</a:t>
                </a:r>
                <a:r>
                  <a:rPr lang="de-DE" baseline="30000" dirty="0" smtClean="0"/>
                  <a:t> </a:t>
                </a:r>
                <a14:m>
                  <m:oMath xmlns:m="http://schemas.openxmlformats.org/officeDocument/2006/math">
                    <m:f>
                      <m:fPr>
                        <m:ctrlPr>
                          <a:rPr lang="de-DE" i="1" smtClean="0">
                            <a:latin typeface="Cambria Math" panose="02040503050406030204" pitchFamily="18" charset="0"/>
                          </a:rPr>
                        </m:ctrlPr>
                      </m:fPr>
                      <m:num>
                        <m:r>
                          <a:rPr lang="nl-NL" b="0" i="1" smtClean="0">
                            <a:latin typeface="Cambria Math" panose="02040503050406030204" pitchFamily="18" charset="0"/>
                          </a:rPr>
                          <m:t>2700 </m:t>
                        </m:r>
                        <m:r>
                          <a:rPr lang="nl-NL" b="0" i="1" smtClean="0">
                            <a:latin typeface="Cambria Math" panose="02040503050406030204" pitchFamily="18" charset="0"/>
                          </a:rPr>
                          <m:t>𝑔</m:t>
                        </m:r>
                      </m:num>
                      <m:den>
                        <m:r>
                          <a:rPr lang="nl-NL" b="0" i="1" smtClean="0">
                            <a:latin typeface="Cambria Math" panose="02040503050406030204" pitchFamily="18" charset="0"/>
                          </a:rPr>
                          <m:t>1</m:t>
                        </m:r>
                        <m:sSup>
                          <m:sSupPr>
                            <m:ctrlPr>
                              <a:rPr lang="nl-NL" b="0" i="1" smtClean="0">
                                <a:latin typeface="Cambria Math" panose="02040503050406030204" pitchFamily="18" charset="0"/>
                              </a:rPr>
                            </m:ctrlPr>
                          </m:sSupPr>
                          <m:e>
                            <m:r>
                              <a:rPr lang="nl-NL" b="0" i="1" smtClean="0">
                                <a:latin typeface="Cambria Math" panose="02040503050406030204" pitchFamily="18" charset="0"/>
                              </a:rPr>
                              <m:t>𝑑𝑚</m:t>
                            </m:r>
                          </m:e>
                          <m:sup>
                            <m:r>
                              <a:rPr lang="nl-NL" b="0" i="1" smtClean="0">
                                <a:latin typeface="Cambria Math" panose="02040503050406030204" pitchFamily="18" charset="0"/>
                              </a:rPr>
                              <m:t>3</m:t>
                            </m:r>
                          </m:sup>
                        </m:sSup>
                      </m:den>
                    </m:f>
                  </m:oMath>
                </a14:m>
                <a:r>
                  <a:rPr lang="de-DE" baseline="30000" dirty="0"/>
                  <a:t> </a:t>
                </a:r>
                <a:r>
                  <a:rPr lang="de-DE" dirty="0"/>
                  <a:t>= </a:t>
                </a:r>
                <a14:m>
                  <m:oMath xmlns:m="http://schemas.openxmlformats.org/officeDocument/2006/math">
                    <m:f>
                      <m:fPr>
                        <m:ctrlPr>
                          <a:rPr lang="de-DE" i="1" smtClean="0">
                            <a:latin typeface="Cambria Math" panose="02040503050406030204" pitchFamily="18" charset="0"/>
                          </a:rPr>
                        </m:ctrlPr>
                      </m:fPr>
                      <m:num>
                        <m:r>
                          <a:rPr lang="nl-NL" b="0" i="1" smtClean="0">
                            <a:latin typeface="Cambria Math" panose="02040503050406030204" pitchFamily="18" charset="0"/>
                          </a:rPr>
                          <m:t>2700 </m:t>
                        </m:r>
                        <m:r>
                          <a:rPr lang="nl-NL" b="0" i="1" smtClean="0">
                            <a:latin typeface="Cambria Math" panose="02040503050406030204" pitchFamily="18" charset="0"/>
                          </a:rPr>
                          <m:t>𝑔</m:t>
                        </m:r>
                      </m:num>
                      <m:den>
                        <m:r>
                          <a:rPr lang="nl-NL" b="0" i="1" smtClean="0">
                            <a:latin typeface="Cambria Math" panose="02040503050406030204" pitchFamily="18" charset="0"/>
                          </a:rPr>
                          <m:t>1</m:t>
                        </m:r>
                        <m:sSup>
                          <m:sSupPr>
                            <m:ctrlPr>
                              <a:rPr lang="nl-NL" b="0" i="1" smtClean="0">
                                <a:latin typeface="Cambria Math" panose="02040503050406030204" pitchFamily="18" charset="0"/>
                              </a:rPr>
                            </m:ctrlPr>
                          </m:sSupPr>
                          <m:e>
                            <m:r>
                              <a:rPr lang="nl-NL" b="0" i="1" smtClean="0">
                                <a:latin typeface="Cambria Math" panose="02040503050406030204" pitchFamily="18" charset="0"/>
                              </a:rPr>
                              <m:t>𝑑</m:t>
                            </m:r>
                            <m:r>
                              <a:rPr lang="nl-NL" b="0" i="1" smtClean="0">
                                <a:latin typeface="Cambria Math" panose="02040503050406030204" pitchFamily="18" charset="0"/>
                              </a:rPr>
                              <m:t>𝑚</m:t>
                            </m:r>
                          </m:e>
                          <m:sup>
                            <m:r>
                              <a:rPr lang="nl-NL" b="0" i="1" smtClean="0">
                                <a:latin typeface="Cambria Math" panose="02040503050406030204" pitchFamily="18" charset="0"/>
                              </a:rPr>
                              <m:t>3</m:t>
                            </m:r>
                          </m:sup>
                        </m:sSup>
                      </m:den>
                    </m:f>
                  </m:oMath>
                </a14:m>
                <a:r>
                  <a:rPr lang="de-DE" baseline="30000" dirty="0" smtClean="0"/>
                  <a:t> </a:t>
                </a:r>
                <a:r>
                  <a:rPr lang="de-DE" dirty="0" smtClean="0"/>
                  <a:t>= </a:t>
                </a:r>
                <a14:m>
                  <m:oMath xmlns:m="http://schemas.openxmlformats.org/officeDocument/2006/math">
                    <m:f>
                      <m:fPr>
                        <m:ctrlPr>
                          <a:rPr lang="de-DE" i="1" smtClean="0">
                            <a:latin typeface="Cambria Math" panose="02040503050406030204" pitchFamily="18" charset="0"/>
                          </a:rPr>
                        </m:ctrlPr>
                      </m:fPr>
                      <m:num>
                        <m:r>
                          <a:rPr lang="nl-NL" b="0" i="1" smtClean="0">
                            <a:latin typeface="Cambria Math" panose="02040503050406030204" pitchFamily="18" charset="0"/>
                          </a:rPr>
                          <m:t>2700 </m:t>
                        </m:r>
                        <m:r>
                          <a:rPr lang="nl-NL" b="0" i="1" smtClean="0">
                            <a:latin typeface="Cambria Math" panose="02040503050406030204" pitchFamily="18" charset="0"/>
                          </a:rPr>
                          <m:t>𝑔</m:t>
                        </m:r>
                      </m:num>
                      <m:den>
                        <m:r>
                          <a:rPr lang="nl-NL" b="0" i="1" smtClean="0">
                            <a:latin typeface="Cambria Math" panose="02040503050406030204" pitchFamily="18" charset="0"/>
                          </a:rPr>
                          <m:t>1000</m:t>
                        </m:r>
                        <m:sSup>
                          <m:sSupPr>
                            <m:ctrlPr>
                              <a:rPr lang="nl-NL" b="0" i="1" smtClean="0">
                                <a:latin typeface="Cambria Math" panose="02040503050406030204" pitchFamily="18" charset="0"/>
                              </a:rPr>
                            </m:ctrlPr>
                          </m:sSupPr>
                          <m:e>
                            <m:r>
                              <a:rPr lang="nl-NL" b="0" i="1" smtClean="0">
                                <a:latin typeface="Cambria Math" panose="02040503050406030204" pitchFamily="18" charset="0"/>
                              </a:rPr>
                              <m:t>𝑐𝑚</m:t>
                            </m:r>
                          </m:e>
                          <m:sup>
                            <m:r>
                              <a:rPr lang="nl-NL" b="0" i="1" smtClean="0">
                                <a:latin typeface="Cambria Math" panose="02040503050406030204" pitchFamily="18" charset="0"/>
                              </a:rPr>
                              <m:t>3</m:t>
                            </m:r>
                          </m:sup>
                        </m:sSup>
                      </m:den>
                    </m:f>
                  </m:oMath>
                </a14:m>
                <a:r>
                  <a:rPr lang="de-DE" dirty="0"/>
                  <a:t> = 2,7 g/ml</a:t>
                </a:r>
                <a:endParaRPr lang="nl-NL" dirty="0"/>
              </a:p>
            </p:txBody>
          </p:sp>
        </mc:Choice>
        <mc:Fallback>
          <p:sp>
            <p:nvSpPr>
              <p:cNvPr id="3" name="Tijdelijke aanduiding voor inhoud 2"/>
              <p:cNvSpPr>
                <a:spLocks noGrp="1" noRot="1" noChangeAspect="1" noMove="1" noResize="1" noEditPoints="1" noAdjustHandles="1" noChangeArrowheads="1" noChangeShapeType="1" noTextEdit="1"/>
              </p:cNvSpPr>
              <p:nvPr>
                <p:ph idx="1"/>
              </p:nvPr>
            </p:nvSpPr>
            <p:spPr>
              <a:blipFill>
                <a:blip r:embed="rId2"/>
                <a:stretch>
                  <a:fillRect l="-1217" t="-280"/>
                </a:stretch>
              </a:blipFill>
            </p:spPr>
            <p:txBody>
              <a:bodyPr/>
              <a:lstStyle/>
              <a:p>
                <a:r>
                  <a:rPr lang="nl-NL">
                    <a:noFill/>
                  </a:rPr>
                  <a:t> </a:t>
                </a:r>
              </a:p>
            </p:txBody>
          </p:sp>
        </mc:Fallback>
      </mc:AlternateContent>
    </p:spTree>
    <p:extLst>
      <p:ext uri="{BB962C8B-B14F-4D97-AF65-F5344CB8AC3E}">
        <p14:creationId xmlns:p14="http://schemas.microsoft.com/office/powerpoint/2010/main" val="7092216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Vraag 2</a:t>
            </a:r>
            <a:endParaRPr lang="nl-NL" dirty="0"/>
          </a:p>
        </p:txBody>
      </p:sp>
      <p:sp>
        <p:nvSpPr>
          <p:cNvPr id="3" name="Tijdelijke aanduiding voor inhoud 2"/>
          <p:cNvSpPr>
            <a:spLocks noGrp="1"/>
          </p:cNvSpPr>
          <p:nvPr>
            <p:ph idx="1"/>
          </p:nvPr>
        </p:nvSpPr>
        <p:spPr>
          <a:xfrm>
            <a:off x="459377" y="2506662"/>
            <a:ext cx="3707674" cy="4351338"/>
          </a:xfrm>
        </p:spPr>
        <p:txBody>
          <a:bodyPr/>
          <a:lstStyle/>
          <a:p>
            <a:pPr marL="0" indent="0">
              <a:buNone/>
            </a:pPr>
            <a:r>
              <a:rPr lang="nl-NL" dirty="0"/>
              <a:t>Bereken de massa (in g) van een druppel kwik met een volume van 0,030 cm</a:t>
            </a:r>
            <a:r>
              <a:rPr lang="nl-NL" baseline="30000" dirty="0"/>
              <a:t>3</a:t>
            </a:r>
            <a:r>
              <a:rPr lang="nl-NL" dirty="0"/>
              <a:t>.</a:t>
            </a:r>
          </a:p>
          <a:p>
            <a:pPr marL="0" indent="0">
              <a:buNone/>
            </a:pPr>
            <a:endParaRPr lang="nl-NL" dirty="0"/>
          </a:p>
        </p:txBody>
      </p:sp>
      <p:pic>
        <p:nvPicPr>
          <p:cNvPr id="6146" name="Picture 2" descr="i-nask.n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4067" y="514214"/>
            <a:ext cx="7620000" cy="571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17302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Uitwerking 2</a:t>
            </a:r>
            <a:endParaRPr lang="nl-NL" dirty="0"/>
          </a:p>
        </p:txBody>
      </p:sp>
      <mc:AlternateContent xmlns:mc="http://schemas.openxmlformats.org/markup-compatibility/2006">
        <mc:Choice xmlns:a14="http://schemas.microsoft.com/office/drawing/2010/main" Requires="a14">
          <p:sp>
            <p:nvSpPr>
              <p:cNvPr id="3" name="Tijdelijke aanduiding voor inhoud 2"/>
              <p:cNvSpPr>
                <a:spLocks noGrp="1"/>
              </p:cNvSpPr>
              <p:nvPr>
                <p:ph idx="1"/>
              </p:nvPr>
            </p:nvSpPr>
            <p:spPr/>
            <p:txBody>
              <a:bodyPr/>
              <a:lstStyle/>
              <a:p>
                <a:pPr marL="0" indent="0">
                  <a:buNone/>
                </a:pPr>
                <a14:m>
                  <m:oMathPara xmlns:m="http://schemas.openxmlformats.org/officeDocument/2006/math">
                    <m:oMathParaPr>
                      <m:jc m:val="left"/>
                    </m:oMathParaPr>
                    <m:oMath xmlns:m="http://schemas.openxmlformats.org/officeDocument/2006/math">
                      <m:r>
                        <a:rPr lang="nl-NL" i="1" smtClean="0">
                          <a:latin typeface="Cambria Math" panose="02040503050406030204" pitchFamily="18" charset="0"/>
                          <a:ea typeface="Cambria Math" panose="02040503050406030204" pitchFamily="18" charset="0"/>
                        </a:rPr>
                        <m:t>𝜌</m:t>
                      </m:r>
                      <m:r>
                        <a:rPr lang="nl-NL" b="0" i="1" smtClean="0">
                          <a:latin typeface="Cambria Math" panose="02040503050406030204" pitchFamily="18" charset="0"/>
                          <a:ea typeface="Cambria Math" panose="02040503050406030204" pitchFamily="18" charset="0"/>
                        </a:rPr>
                        <m:t>=</m:t>
                      </m:r>
                      <m:f>
                        <m:fPr>
                          <m:ctrlPr>
                            <a:rPr lang="nl-NL" b="0" i="1" smtClean="0">
                              <a:latin typeface="Cambria Math" panose="02040503050406030204" pitchFamily="18" charset="0"/>
                              <a:ea typeface="Cambria Math" panose="02040503050406030204" pitchFamily="18" charset="0"/>
                            </a:rPr>
                          </m:ctrlPr>
                        </m:fPr>
                        <m:num>
                          <m:r>
                            <a:rPr lang="nl-NL" b="0" i="1" smtClean="0">
                              <a:latin typeface="Cambria Math" panose="02040503050406030204" pitchFamily="18" charset="0"/>
                              <a:ea typeface="Cambria Math" panose="02040503050406030204" pitchFamily="18" charset="0"/>
                            </a:rPr>
                            <m:t>𝑚</m:t>
                          </m:r>
                        </m:num>
                        <m:den>
                          <m:r>
                            <a:rPr lang="nl-NL" b="0" i="1" smtClean="0">
                              <a:latin typeface="Cambria Math" panose="02040503050406030204" pitchFamily="18" charset="0"/>
                              <a:ea typeface="Cambria Math" panose="02040503050406030204" pitchFamily="18" charset="0"/>
                            </a:rPr>
                            <m:t>𝑉</m:t>
                          </m:r>
                        </m:den>
                      </m:f>
                    </m:oMath>
                  </m:oMathPara>
                </a14:m>
                <a:endParaRPr lang="nl-NL" dirty="0" smtClean="0"/>
              </a:p>
              <a:p>
                <a:pPr marL="0" indent="0">
                  <a:buNone/>
                </a:pPr>
                <a:endParaRPr lang="nl-NL" dirty="0" smtClean="0"/>
              </a:p>
              <a:p>
                <a:pPr marL="0" indent="0">
                  <a:buNone/>
                </a:pPr>
                <a:r>
                  <a:rPr lang="nl-NL" dirty="0"/>
                  <a:t>V</a:t>
                </a:r>
                <a:r>
                  <a:rPr lang="nl-NL" dirty="0" smtClean="0"/>
                  <a:t> = 0,003 cm</a:t>
                </a:r>
                <a:r>
                  <a:rPr lang="nl-NL" baseline="30000" dirty="0" smtClean="0"/>
                  <a:t>3</a:t>
                </a:r>
                <a:endParaRPr lang="nl-NL" dirty="0" smtClean="0"/>
              </a:p>
              <a:p>
                <a:pPr marL="0" indent="0">
                  <a:buNone/>
                </a:pPr>
                <a14:m>
                  <m:oMath xmlns:m="http://schemas.openxmlformats.org/officeDocument/2006/math">
                    <m:r>
                      <a:rPr lang="nl-NL" b="0" i="1" smtClean="0">
                        <a:latin typeface="Cambria Math" panose="02040503050406030204" pitchFamily="18" charset="0"/>
                        <a:ea typeface="Cambria Math" panose="02040503050406030204" pitchFamily="18" charset="0"/>
                      </a:rPr>
                      <m:t>𝜌</m:t>
                    </m:r>
                  </m:oMath>
                </a14:m>
                <a:r>
                  <a:rPr lang="nl-NL" dirty="0" smtClean="0"/>
                  <a:t> = 13,5 g/cm</a:t>
                </a:r>
                <a:r>
                  <a:rPr lang="nl-NL" baseline="30000" dirty="0" smtClean="0"/>
                  <a:t>3</a:t>
                </a:r>
                <a:endParaRPr lang="nl-NL" dirty="0"/>
              </a:p>
              <a:p>
                <a:pPr marL="0" indent="0">
                  <a:buNone/>
                </a:pPr>
                <a:endParaRPr lang="nl-NL" b="0" i="1" dirty="0" smtClean="0">
                  <a:latin typeface="Cambria Math" panose="02040503050406030204" pitchFamily="18" charset="0"/>
                </a:endParaRPr>
              </a:p>
              <a:p>
                <a:pPr marL="0" indent="0">
                  <a:buNone/>
                </a:pPr>
                <a14:m>
                  <m:oMathPara xmlns:m="http://schemas.openxmlformats.org/officeDocument/2006/math">
                    <m:oMathParaPr>
                      <m:jc m:val="left"/>
                    </m:oMathParaPr>
                    <m:oMath xmlns:m="http://schemas.openxmlformats.org/officeDocument/2006/math">
                      <m:r>
                        <a:rPr lang="nl-NL" b="0" i="1" smtClean="0">
                          <a:latin typeface="Cambria Math" panose="02040503050406030204" pitchFamily="18" charset="0"/>
                        </a:rPr>
                        <m:t>𝑚</m:t>
                      </m:r>
                      <m:r>
                        <a:rPr lang="nl-NL" b="0" i="1" smtClean="0">
                          <a:latin typeface="Cambria Math" panose="02040503050406030204" pitchFamily="18" charset="0"/>
                        </a:rPr>
                        <m:t>=</m:t>
                      </m:r>
                      <m:r>
                        <a:rPr lang="nl-NL" b="0" i="1" smtClean="0">
                          <a:latin typeface="Cambria Math" panose="02040503050406030204" pitchFamily="18" charset="0"/>
                          <a:ea typeface="Cambria Math" panose="02040503050406030204" pitchFamily="18" charset="0"/>
                        </a:rPr>
                        <m:t>𝜌</m:t>
                      </m:r>
                      <m:r>
                        <a:rPr lang="nl-NL" b="0" i="1" smtClean="0">
                          <a:latin typeface="Cambria Math" panose="02040503050406030204" pitchFamily="18" charset="0"/>
                          <a:ea typeface="Cambria Math" panose="02040503050406030204" pitchFamily="18" charset="0"/>
                        </a:rPr>
                        <m:t>∙</m:t>
                      </m:r>
                      <m:r>
                        <a:rPr lang="nl-NL" b="0" i="1" smtClean="0">
                          <a:latin typeface="Cambria Math" panose="02040503050406030204" pitchFamily="18" charset="0"/>
                          <a:ea typeface="Cambria Math" panose="02040503050406030204" pitchFamily="18" charset="0"/>
                        </a:rPr>
                        <m:t>𝑉</m:t>
                      </m:r>
                      <m:r>
                        <a:rPr lang="nl-NL" b="0" i="1" smtClean="0">
                          <a:latin typeface="Cambria Math" panose="02040503050406030204" pitchFamily="18" charset="0"/>
                          <a:ea typeface="Cambria Math" panose="02040503050406030204" pitchFamily="18" charset="0"/>
                        </a:rPr>
                        <m:t>=13,5 </m:t>
                      </m:r>
                      <m:r>
                        <a:rPr lang="nl-NL" b="0" i="1" smtClean="0">
                          <a:latin typeface="Cambria Math" panose="02040503050406030204" pitchFamily="18" charset="0"/>
                          <a:ea typeface="Cambria Math" panose="02040503050406030204" pitchFamily="18" charset="0"/>
                        </a:rPr>
                        <m:t>𝑥</m:t>
                      </m:r>
                      <m:r>
                        <a:rPr lang="nl-NL" b="0" i="1" smtClean="0">
                          <a:latin typeface="Cambria Math" panose="02040503050406030204" pitchFamily="18" charset="0"/>
                          <a:ea typeface="Cambria Math" panose="02040503050406030204" pitchFamily="18" charset="0"/>
                        </a:rPr>
                        <m:t> 0,003=0,405 </m:t>
                      </m:r>
                      <m:r>
                        <a:rPr lang="nl-NL" b="0" i="1" smtClean="0">
                          <a:latin typeface="Cambria Math" panose="02040503050406030204" pitchFamily="18" charset="0"/>
                          <a:ea typeface="Cambria Math" panose="02040503050406030204" pitchFamily="18" charset="0"/>
                        </a:rPr>
                        <m:t>𝑔</m:t>
                      </m:r>
                    </m:oMath>
                  </m:oMathPara>
                </a14:m>
                <a:endParaRPr lang="nl-NL" dirty="0" smtClean="0"/>
              </a:p>
              <a:p>
                <a:pPr marL="0" indent="0">
                  <a:buNone/>
                </a:pPr>
                <a:endParaRPr lang="nl-NL" u="sng" dirty="0"/>
              </a:p>
              <a:p>
                <a:pPr marL="0" indent="0">
                  <a:buNone/>
                </a:pPr>
                <a:endParaRPr lang="nl-NL" u="sng" dirty="0" smtClean="0"/>
              </a:p>
            </p:txBody>
          </p:sp>
        </mc:Choice>
        <mc:Fallback>
          <p:sp>
            <p:nvSpPr>
              <p:cNvPr id="3" name="Tijdelijke aanduiding voor inhoud 2"/>
              <p:cNvSpPr>
                <a:spLocks noGrp="1" noRot="1" noChangeAspect="1" noMove="1" noResize="1" noEditPoints="1" noAdjustHandles="1" noChangeArrowheads="1" noChangeShapeType="1" noTextEdit="1"/>
              </p:cNvSpPr>
              <p:nvPr>
                <p:ph idx="1"/>
              </p:nvPr>
            </p:nvSpPr>
            <p:spPr>
              <a:blipFill>
                <a:blip r:embed="rId2"/>
                <a:stretch>
                  <a:fillRect l="-1217"/>
                </a:stretch>
              </a:blipFill>
            </p:spPr>
            <p:txBody>
              <a:bodyPr/>
              <a:lstStyle/>
              <a:p>
                <a:r>
                  <a:rPr lang="nl-NL">
                    <a:noFill/>
                  </a:rPr>
                  <a:t> </a:t>
                </a:r>
              </a:p>
            </p:txBody>
          </p:sp>
        </mc:Fallback>
      </mc:AlternateContent>
    </p:spTree>
    <p:extLst>
      <p:ext uri="{BB962C8B-B14F-4D97-AF65-F5344CB8AC3E}">
        <p14:creationId xmlns:p14="http://schemas.microsoft.com/office/powerpoint/2010/main" val="34072164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Opgave 3</a:t>
            </a:r>
            <a:endParaRPr lang="nl-NL" dirty="0"/>
          </a:p>
        </p:txBody>
      </p:sp>
      <p:sp>
        <p:nvSpPr>
          <p:cNvPr id="3" name="Tijdelijke aanduiding voor inhoud 2"/>
          <p:cNvSpPr>
            <a:spLocks noGrp="1"/>
          </p:cNvSpPr>
          <p:nvPr>
            <p:ph idx="1"/>
          </p:nvPr>
        </p:nvSpPr>
        <p:spPr>
          <a:xfrm>
            <a:off x="838200" y="1825625"/>
            <a:ext cx="3446417" cy="4351338"/>
          </a:xfrm>
        </p:spPr>
        <p:txBody>
          <a:bodyPr/>
          <a:lstStyle/>
          <a:p>
            <a:pPr marL="0" indent="0">
              <a:buNone/>
            </a:pPr>
            <a:r>
              <a:rPr lang="nl-NL" dirty="0"/>
              <a:t>Bereken de massa van een vurenhouten kubus – dobbelsteen met de volgende afmetingen : 0,85 cm x 0,85 cm x 0,85 cm.</a:t>
            </a:r>
          </a:p>
          <a:p>
            <a:pPr marL="0" indent="0">
              <a:buNone/>
            </a:pPr>
            <a:endParaRPr lang="nl-NL" dirty="0"/>
          </a:p>
        </p:txBody>
      </p:sp>
      <p:pic>
        <p:nvPicPr>
          <p:cNvPr id="4" name="Picture 2" descr="i-nask.n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4067" y="514214"/>
            <a:ext cx="7620000" cy="571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09922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Uitwerking 3</a:t>
            </a:r>
            <a:endParaRPr lang="nl-NL" dirty="0"/>
          </a:p>
        </p:txBody>
      </p:sp>
      <mc:AlternateContent xmlns:mc="http://schemas.openxmlformats.org/markup-compatibility/2006">
        <mc:Choice xmlns:a14="http://schemas.microsoft.com/office/drawing/2010/main" Requires="a14">
          <p:sp>
            <p:nvSpPr>
              <p:cNvPr id="3" name="Tijdelijke aanduiding voor inhoud 2"/>
              <p:cNvSpPr>
                <a:spLocks noGrp="1"/>
              </p:cNvSpPr>
              <p:nvPr>
                <p:ph idx="1"/>
              </p:nvPr>
            </p:nvSpPr>
            <p:spPr/>
            <p:txBody>
              <a:bodyPr/>
              <a:lstStyle/>
              <a:p>
                <a:pPr marL="0" indent="0">
                  <a:buNone/>
                </a:pPr>
                <a14:m>
                  <m:oMathPara xmlns:m="http://schemas.openxmlformats.org/officeDocument/2006/math">
                    <m:oMathParaPr>
                      <m:jc m:val="left"/>
                    </m:oMathParaPr>
                    <m:oMath xmlns:m="http://schemas.openxmlformats.org/officeDocument/2006/math">
                      <m:r>
                        <a:rPr lang="nl-NL" i="1" smtClean="0">
                          <a:latin typeface="Cambria Math" panose="02040503050406030204" pitchFamily="18" charset="0"/>
                          <a:ea typeface="Cambria Math" panose="02040503050406030204" pitchFamily="18" charset="0"/>
                        </a:rPr>
                        <m:t>𝜌</m:t>
                      </m:r>
                      <m:r>
                        <a:rPr lang="nl-NL" b="0" i="1" smtClean="0">
                          <a:latin typeface="Cambria Math" panose="02040503050406030204" pitchFamily="18" charset="0"/>
                          <a:ea typeface="Cambria Math" panose="02040503050406030204" pitchFamily="18" charset="0"/>
                        </a:rPr>
                        <m:t>=</m:t>
                      </m:r>
                      <m:f>
                        <m:fPr>
                          <m:ctrlPr>
                            <a:rPr lang="nl-NL" b="0" i="1" smtClean="0">
                              <a:latin typeface="Cambria Math" panose="02040503050406030204" pitchFamily="18" charset="0"/>
                              <a:ea typeface="Cambria Math" panose="02040503050406030204" pitchFamily="18" charset="0"/>
                            </a:rPr>
                          </m:ctrlPr>
                        </m:fPr>
                        <m:num>
                          <m:r>
                            <a:rPr lang="nl-NL" b="0" i="1" smtClean="0">
                              <a:latin typeface="Cambria Math" panose="02040503050406030204" pitchFamily="18" charset="0"/>
                              <a:ea typeface="Cambria Math" panose="02040503050406030204" pitchFamily="18" charset="0"/>
                            </a:rPr>
                            <m:t>𝑚</m:t>
                          </m:r>
                        </m:num>
                        <m:den>
                          <m:r>
                            <a:rPr lang="nl-NL" b="0" i="1" smtClean="0">
                              <a:latin typeface="Cambria Math" panose="02040503050406030204" pitchFamily="18" charset="0"/>
                              <a:ea typeface="Cambria Math" panose="02040503050406030204" pitchFamily="18" charset="0"/>
                            </a:rPr>
                            <m:t>𝑉</m:t>
                          </m:r>
                        </m:den>
                      </m:f>
                    </m:oMath>
                  </m:oMathPara>
                </a14:m>
                <a:endParaRPr lang="pt-BR" dirty="0" smtClean="0"/>
              </a:p>
              <a:p>
                <a:pPr marL="0" indent="0">
                  <a:buNone/>
                </a:pPr>
                <a:endParaRPr lang="pt-BR" dirty="0" smtClean="0"/>
              </a:p>
              <a:p>
                <a:pPr marL="0" indent="0">
                  <a:buNone/>
                </a:pPr>
                <a:r>
                  <a:rPr lang="pt-BR" dirty="0" smtClean="0"/>
                  <a:t>v </a:t>
                </a:r>
                <a:r>
                  <a:rPr lang="pt-BR" dirty="0"/>
                  <a:t>= l x b x h = 0,85 x 0,85 x 0,85 = 0,61 cm</a:t>
                </a:r>
                <a:r>
                  <a:rPr lang="pt-BR" baseline="30000" dirty="0"/>
                  <a:t>3</a:t>
                </a:r>
                <a:r>
                  <a:rPr lang="pt-BR" dirty="0" smtClean="0"/>
                  <a:t/>
                </a:r>
                <a:br>
                  <a:rPr lang="pt-BR" dirty="0" smtClean="0"/>
                </a:br>
                <a:r>
                  <a:rPr lang="pt-BR" dirty="0" smtClean="0"/>
                  <a:t>ƥ </a:t>
                </a:r>
                <a:r>
                  <a:rPr lang="pt-BR" dirty="0"/>
                  <a:t>= 0,58 g/cm</a:t>
                </a:r>
                <a:r>
                  <a:rPr lang="pt-BR" baseline="30000" dirty="0"/>
                  <a:t>3</a:t>
                </a:r>
                <a:r>
                  <a:rPr lang="pt-BR" dirty="0" smtClean="0"/>
                  <a:t/>
                </a:r>
                <a:br>
                  <a:rPr lang="pt-BR" dirty="0" smtClean="0"/>
                </a:br>
                <a:r>
                  <a:rPr lang="pt-BR" dirty="0"/>
                  <a:t>    </a:t>
                </a:r>
                <a:endParaRPr lang="pt-BR" dirty="0" smtClean="0"/>
              </a:p>
              <a:p>
                <a:pPr marL="0" indent="0">
                  <a:buNone/>
                </a:pPr>
                <a14:m>
                  <m:oMath xmlns:m="http://schemas.openxmlformats.org/officeDocument/2006/math">
                    <m:r>
                      <a:rPr lang="nl-NL" b="0" i="1" smtClean="0">
                        <a:latin typeface="Cambria Math" panose="02040503050406030204" pitchFamily="18" charset="0"/>
                      </a:rPr>
                      <m:t>𝑚</m:t>
                    </m:r>
                    <m:r>
                      <a:rPr lang="nl-NL" b="0" i="1" smtClean="0">
                        <a:latin typeface="Cambria Math" panose="02040503050406030204" pitchFamily="18" charset="0"/>
                      </a:rPr>
                      <m:t>=</m:t>
                    </m:r>
                    <m:r>
                      <a:rPr lang="nl-NL" b="0" i="1" smtClean="0">
                        <a:latin typeface="Cambria Math" panose="02040503050406030204" pitchFamily="18" charset="0"/>
                        <a:ea typeface="Cambria Math" panose="02040503050406030204" pitchFamily="18" charset="0"/>
                      </a:rPr>
                      <m:t>𝜌</m:t>
                    </m:r>
                    <m:r>
                      <a:rPr lang="nl-NL" b="0" i="1" smtClean="0">
                        <a:latin typeface="Cambria Math" panose="02040503050406030204" pitchFamily="18" charset="0"/>
                        <a:ea typeface="Cambria Math" panose="02040503050406030204" pitchFamily="18" charset="0"/>
                      </a:rPr>
                      <m:t>∙</m:t>
                    </m:r>
                    <m:r>
                      <a:rPr lang="nl-NL" b="0" i="1" smtClean="0">
                        <a:latin typeface="Cambria Math" panose="02040503050406030204" pitchFamily="18" charset="0"/>
                        <a:ea typeface="Cambria Math" panose="02040503050406030204" pitchFamily="18" charset="0"/>
                      </a:rPr>
                      <m:t>𝑉</m:t>
                    </m:r>
                  </m:oMath>
                </a14:m>
                <a:r>
                  <a:rPr lang="pt-BR" dirty="0" smtClean="0"/>
                  <a:t> </a:t>
                </a:r>
                <a:r>
                  <a:rPr lang="pt-BR" dirty="0"/>
                  <a:t>= 0,58 x 0,61 = 0,35 g</a:t>
                </a:r>
                <a:endParaRPr lang="nl-NL" dirty="0"/>
              </a:p>
            </p:txBody>
          </p:sp>
        </mc:Choice>
        <mc:Fallback>
          <p:sp>
            <p:nvSpPr>
              <p:cNvPr id="3" name="Tijdelijke aanduiding voor inhoud 2"/>
              <p:cNvSpPr>
                <a:spLocks noGrp="1" noRot="1" noChangeAspect="1" noMove="1" noResize="1" noEditPoints="1" noAdjustHandles="1" noChangeArrowheads="1" noChangeShapeType="1" noTextEdit="1"/>
              </p:cNvSpPr>
              <p:nvPr>
                <p:ph idx="1"/>
              </p:nvPr>
            </p:nvSpPr>
            <p:spPr>
              <a:blipFill>
                <a:blip r:embed="rId2"/>
                <a:stretch>
                  <a:fillRect l="-1217"/>
                </a:stretch>
              </a:blipFill>
            </p:spPr>
            <p:txBody>
              <a:bodyPr/>
              <a:lstStyle/>
              <a:p>
                <a:r>
                  <a:rPr lang="nl-NL">
                    <a:noFill/>
                  </a:rPr>
                  <a:t> </a:t>
                </a:r>
              </a:p>
            </p:txBody>
          </p:sp>
        </mc:Fallback>
      </mc:AlternateContent>
    </p:spTree>
    <p:extLst>
      <p:ext uri="{BB962C8B-B14F-4D97-AF65-F5344CB8AC3E}">
        <p14:creationId xmlns:p14="http://schemas.microsoft.com/office/powerpoint/2010/main" val="20743999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Vraag 4</a:t>
            </a:r>
            <a:endParaRPr lang="nl-NL" dirty="0"/>
          </a:p>
        </p:txBody>
      </p:sp>
      <p:sp>
        <p:nvSpPr>
          <p:cNvPr id="3" name="Tijdelijke aanduiding voor inhoud 2"/>
          <p:cNvSpPr>
            <a:spLocks noGrp="1"/>
          </p:cNvSpPr>
          <p:nvPr>
            <p:ph idx="1"/>
          </p:nvPr>
        </p:nvSpPr>
        <p:spPr>
          <a:xfrm>
            <a:off x="838199" y="1825624"/>
            <a:ext cx="10670177" cy="4575175"/>
          </a:xfrm>
        </p:spPr>
        <p:txBody>
          <a:bodyPr/>
          <a:lstStyle/>
          <a:p>
            <a:pPr marL="0" indent="0">
              <a:buNone/>
            </a:pPr>
            <a:r>
              <a:rPr lang="nl-NL" dirty="0"/>
              <a:t>Bereken de massa van de lucht in een koelcel van 0</a:t>
            </a:r>
            <a:r>
              <a:rPr lang="nl-NL" baseline="30000" dirty="0"/>
              <a:t>0</a:t>
            </a:r>
            <a:r>
              <a:rPr lang="nl-NL" dirty="0"/>
              <a:t> </a:t>
            </a:r>
            <a:r>
              <a:rPr lang="nl-NL" dirty="0" smtClean="0"/>
              <a:t>C (</a:t>
            </a:r>
            <a:r>
              <a:rPr lang="nl-NL" dirty="0" smtClean="0"/>
              <a:t>ƥ = 1,293 kg/m</a:t>
            </a:r>
            <a:r>
              <a:rPr lang="nl-NL" baseline="30000" dirty="0" smtClean="0"/>
              <a:t>3</a:t>
            </a:r>
            <a:r>
              <a:rPr lang="nl-NL" dirty="0" smtClean="0"/>
              <a:t>)</a:t>
            </a:r>
            <a:r>
              <a:rPr lang="nl-NL" dirty="0" smtClean="0"/>
              <a:t> </a:t>
            </a:r>
            <a:r>
              <a:rPr lang="nl-NL" dirty="0"/>
              <a:t>met een volume van 56 m</a:t>
            </a:r>
            <a:r>
              <a:rPr lang="nl-NL" baseline="30000" dirty="0"/>
              <a:t>3</a:t>
            </a:r>
            <a:endParaRPr lang="nl-NL" dirty="0"/>
          </a:p>
        </p:txBody>
      </p:sp>
    </p:spTree>
    <p:extLst>
      <p:ext uri="{BB962C8B-B14F-4D97-AF65-F5344CB8AC3E}">
        <p14:creationId xmlns:p14="http://schemas.microsoft.com/office/powerpoint/2010/main" val="29785830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Uitwerking 4</a:t>
            </a:r>
            <a:endParaRPr lang="nl-NL" dirty="0"/>
          </a:p>
        </p:txBody>
      </p:sp>
      <mc:AlternateContent xmlns:mc="http://schemas.openxmlformats.org/markup-compatibility/2006">
        <mc:Choice xmlns:a14="http://schemas.microsoft.com/office/drawing/2010/main" Requires="a14">
          <p:sp>
            <p:nvSpPr>
              <p:cNvPr id="3" name="Tijdelijke aanduiding voor inhoud 2"/>
              <p:cNvSpPr>
                <a:spLocks noGrp="1"/>
              </p:cNvSpPr>
              <p:nvPr>
                <p:ph idx="1"/>
              </p:nvPr>
            </p:nvSpPr>
            <p:spPr/>
            <p:txBody>
              <a:bodyPr/>
              <a:lstStyle/>
              <a:p>
                <a:pPr marL="0" indent="0">
                  <a:buNone/>
                </a:pPr>
                <a:r>
                  <a:rPr lang="nl-NL" dirty="0" smtClean="0"/>
                  <a:t>V </a:t>
                </a:r>
                <a:r>
                  <a:rPr lang="nl-NL" dirty="0"/>
                  <a:t>= 56 m</a:t>
                </a:r>
                <a:r>
                  <a:rPr lang="nl-NL" baseline="30000" dirty="0"/>
                  <a:t>3</a:t>
                </a:r>
                <a:br>
                  <a:rPr lang="nl-NL" baseline="30000" dirty="0"/>
                </a:br>
                <a:r>
                  <a:rPr lang="nl-NL" dirty="0" smtClean="0"/>
                  <a:t>ƥ </a:t>
                </a:r>
                <a:r>
                  <a:rPr lang="nl-NL" dirty="0"/>
                  <a:t>= 1,293 </a:t>
                </a:r>
                <a:r>
                  <a:rPr lang="nl-NL" dirty="0" smtClean="0"/>
                  <a:t>kg/m</a:t>
                </a:r>
                <a:r>
                  <a:rPr lang="nl-NL" baseline="30000" dirty="0" smtClean="0"/>
                  <a:t>3</a:t>
                </a:r>
              </a:p>
              <a:p>
                <a:pPr marL="0" indent="0">
                  <a:buNone/>
                </a:pPr>
                <a:r>
                  <a:rPr lang="nl-NL" baseline="30000" dirty="0"/>
                  <a:t/>
                </a:r>
                <a:br>
                  <a:rPr lang="nl-NL" baseline="30000" dirty="0"/>
                </a:br>
                <a14:m>
                  <m:oMath xmlns:m="http://schemas.openxmlformats.org/officeDocument/2006/math">
                    <m:r>
                      <a:rPr lang="nl-NL" b="0" i="1" smtClean="0">
                        <a:latin typeface="Cambria Math" panose="02040503050406030204" pitchFamily="18" charset="0"/>
                      </a:rPr>
                      <m:t>𝑚</m:t>
                    </m:r>
                    <m:r>
                      <a:rPr lang="nl-NL" b="0" i="1" smtClean="0">
                        <a:latin typeface="Cambria Math" panose="02040503050406030204" pitchFamily="18" charset="0"/>
                      </a:rPr>
                      <m:t>=</m:t>
                    </m:r>
                    <m:r>
                      <a:rPr lang="nl-NL" b="0" i="1" smtClean="0">
                        <a:latin typeface="Cambria Math" panose="02040503050406030204" pitchFamily="18" charset="0"/>
                        <a:ea typeface="Cambria Math" panose="02040503050406030204" pitchFamily="18" charset="0"/>
                      </a:rPr>
                      <m:t>𝜌</m:t>
                    </m:r>
                    <m:r>
                      <a:rPr lang="nl-NL" b="0" i="1" smtClean="0">
                        <a:latin typeface="Cambria Math" panose="02040503050406030204" pitchFamily="18" charset="0"/>
                        <a:ea typeface="Cambria Math" panose="02040503050406030204" pitchFamily="18" charset="0"/>
                      </a:rPr>
                      <m:t>∙</m:t>
                    </m:r>
                    <m:r>
                      <a:rPr lang="nl-NL" b="0" i="1" smtClean="0">
                        <a:latin typeface="Cambria Math" panose="02040503050406030204" pitchFamily="18" charset="0"/>
                        <a:ea typeface="Cambria Math" panose="02040503050406030204" pitchFamily="18" charset="0"/>
                      </a:rPr>
                      <m:t>𝑉</m:t>
                    </m:r>
                  </m:oMath>
                </a14:m>
                <a:r>
                  <a:rPr lang="nl-NL" dirty="0" smtClean="0"/>
                  <a:t> </a:t>
                </a:r>
                <a:r>
                  <a:rPr lang="nl-NL" dirty="0"/>
                  <a:t>= 56 x 1,293 = 72,4 kg</a:t>
                </a:r>
              </a:p>
            </p:txBody>
          </p:sp>
        </mc:Choice>
        <mc:Fallback>
          <p:sp>
            <p:nvSpPr>
              <p:cNvPr id="3" name="Tijdelijke aanduiding voor inhoud 2"/>
              <p:cNvSpPr>
                <a:spLocks noGrp="1" noRot="1" noChangeAspect="1" noMove="1" noResize="1" noEditPoints="1" noAdjustHandles="1" noChangeArrowheads="1" noChangeShapeType="1" noTextEdit="1"/>
              </p:cNvSpPr>
              <p:nvPr>
                <p:ph idx="1"/>
              </p:nvPr>
            </p:nvSpPr>
            <p:spPr>
              <a:blipFill>
                <a:blip r:embed="rId2"/>
                <a:stretch>
                  <a:fillRect l="-1217" t="-2241"/>
                </a:stretch>
              </a:blipFill>
            </p:spPr>
            <p:txBody>
              <a:bodyPr/>
              <a:lstStyle/>
              <a:p>
                <a:r>
                  <a:rPr lang="nl-NL">
                    <a:noFill/>
                  </a:rPr>
                  <a:t> </a:t>
                </a:r>
              </a:p>
            </p:txBody>
          </p:sp>
        </mc:Fallback>
      </mc:AlternateContent>
    </p:spTree>
    <p:extLst>
      <p:ext uri="{BB962C8B-B14F-4D97-AF65-F5344CB8AC3E}">
        <p14:creationId xmlns:p14="http://schemas.microsoft.com/office/powerpoint/2010/main" val="39112155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Vraag 5</a:t>
            </a:r>
            <a:endParaRPr lang="nl-NL" dirty="0"/>
          </a:p>
        </p:txBody>
      </p:sp>
      <p:sp>
        <p:nvSpPr>
          <p:cNvPr id="3" name="Tijdelijke aanduiding voor inhoud 2"/>
          <p:cNvSpPr>
            <a:spLocks noGrp="1"/>
          </p:cNvSpPr>
          <p:nvPr>
            <p:ph idx="1"/>
          </p:nvPr>
        </p:nvSpPr>
        <p:spPr/>
        <p:txBody>
          <a:bodyPr/>
          <a:lstStyle/>
          <a:p>
            <a:pPr marL="0" indent="0">
              <a:buNone/>
            </a:pPr>
            <a:r>
              <a:rPr lang="nl-NL" dirty="0"/>
              <a:t>Op een ijsbaan ligt een ijslaag met een dikte van 75 mm. Het oppervlakte van de baan is 150 m</a:t>
            </a:r>
            <a:r>
              <a:rPr lang="nl-NL" baseline="30000" dirty="0"/>
              <a:t>2</a:t>
            </a:r>
            <a:r>
              <a:rPr lang="nl-NL" dirty="0"/>
              <a:t>.</a:t>
            </a:r>
          </a:p>
          <a:p>
            <a:pPr marL="514350" indent="-514350">
              <a:buFont typeface="+mj-lt"/>
              <a:buAutoNum type="alphaLcPeriod"/>
            </a:pPr>
            <a:r>
              <a:rPr lang="nl-NL" dirty="0"/>
              <a:t>Bereken de massa (in kg) van de ijslaag. </a:t>
            </a:r>
            <a:endParaRPr lang="nl-NL" dirty="0" smtClean="0"/>
          </a:p>
          <a:p>
            <a:pPr marL="0" indent="0">
              <a:buNone/>
            </a:pPr>
            <a:endParaRPr lang="nl-NL" dirty="0"/>
          </a:p>
          <a:p>
            <a:pPr marL="0" indent="0">
              <a:buNone/>
            </a:pPr>
            <a:r>
              <a:rPr lang="nl-NL" dirty="0" smtClean="0"/>
              <a:t>Als </a:t>
            </a:r>
            <a:r>
              <a:rPr lang="nl-NL" dirty="0"/>
              <a:t>het lente wordt, laat men ijs weer smelten.</a:t>
            </a:r>
          </a:p>
          <a:p>
            <a:pPr marL="0" indent="0">
              <a:buNone/>
            </a:pPr>
            <a:r>
              <a:rPr lang="nl-NL" dirty="0" smtClean="0"/>
              <a:t>b.   Bereken </a:t>
            </a:r>
            <a:r>
              <a:rPr lang="nl-NL" dirty="0"/>
              <a:t>het volume (in L) van het dooiwater</a:t>
            </a:r>
            <a:r>
              <a:rPr lang="nl-NL" dirty="0" smtClean="0"/>
              <a:t>.</a:t>
            </a:r>
          </a:p>
          <a:p>
            <a:pPr marL="0" indent="0">
              <a:buNone/>
            </a:pPr>
            <a:endParaRPr lang="nl-NL" dirty="0" smtClean="0"/>
          </a:p>
          <a:p>
            <a:pPr marL="0" indent="0">
              <a:buNone/>
            </a:pPr>
            <a:endParaRPr lang="nl-NL" dirty="0" smtClean="0"/>
          </a:p>
          <a:p>
            <a:pPr marL="0" indent="0">
              <a:buNone/>
            </a:pPr>
            <a:endParaRPr lang="nl-NL" dirty="0"/>
          </a:p>
        </p:txBody>
      </p:sp>
      <p:graphicFrame>
        <p:nvGraphicFramePr>
          <p:cNvPr id="4" name="Tabel 3"/>
          <p:cNvGraphicFramePr>
            <a:graphicFrameLocks noGrp="1"/>
          </p:cNvGraphicFramePr>
          <p:nvPr>
            <p:extLst>
              <p:ext uri="{D42A27DB-BD31-4B8C-83A1-F6EECF244321}">
                <p14:modId xmlns:p14="http://schemas.microsoft.com/office/powerpoint/2010/main" val="2893119731"/>
              </p:ext>
            </p:extLst>
          </p:nvPr>
        </p:nvGraphicFramePr>
        <p:xfrm>
          <a:off x="1078412" y="5064443"/>
          <a:ext cx="8128000" cy="111252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991994412"/>
                    </a:ext>
                  </a:extLst>
                </a:gridCol>
                <a:gridCol w="4064000">
                  <a:extLst>
                    <a:ext uri="{9D8B030D-6E8A-4147-A177-3AD203B41FA5}">
                      <a16:colId xmlns:a16="http://schemas.microsoft.com/office/drawing/2014/main" val="1727501307"/>
                    </a:ext>
                  </a:extLst>
                </a:gridCol>
              </a:tblGrid>
              <a:tr h="370840">
                <a:tc>
                  <a:txBody>
                    <a:bodyPr/>
                    <a:lstStyle/>
                    <a:p>
                      <a:r>
                        <a:rPr lang="nl-NL" dirty="0" smtClean="0"/>
                        <a:t>stof</a:t>
                      </a:r>
                      <a:endParaRPr lang="nl-NL" dirty="0"/>
                    </a:p>
                  </a:txBody>
                  <a:tcPr/>
                </a:tc>
                <a:tc>
                  <a:txBody>
                    <a:bodyPr/>
                    <a:lstStyle/>
                    <a:p>
                      <a:r>
                        <a:rPr lang="nl-NL" dirty="0" smtClean="0"/>
                        <a:t>Dichtheid kg/m</a:t>
                      </a:r>
                      <a:r>
                        <a:rPr lang="nl-NL" baseline="30000" dirty="0" smtClean="0"/>
                        <a:t>3</a:t>
                      </a:r>
                      <a:endParaRPr lang="nl-NL" dirty="0"/>
                    </a:p>
                  </a:txBody>
                  <a:tcPr/>
                </a:tc>
                <a:extLst>
                  <a:ext uri="{0D108BD9-81ED-4DB2-BD59-A6C34878D82A}">
                    <a16:rowId xmlns:a16="http://schemas.microsoft.com/office/drawing/2014/main" val="1288421914"/>
                  </a:ext>
                </a:extLst>
              </a:tr>
              <a:tr h="370840">
                <a:tc>
                  <a:txBody>
                    <a:bodyPr/>
                    <a:lstStyle/>
                    <a:p>
                      <a:r>
                        <a:rPr lang="nl-NL" dirty="0" smtClean="0"/>
                        <a:t>Water</a:t>
                      </a:r>
                      <a:endParaRPr lang="nl-NL" dirty="0"/>
                    </a:p>
                  </a:txBody>
                  <a:tcPr/>
                </a:tc>
                <a:tc>
                  <a:txBody>
                    <a:bodyPr/>
                    <a:lstStyle/>
                    <a:p>
                      <a:r>
                        <a:rPr lang="nl-NL" dirty="0" smtClean="0"/>
                        <a:t>99,82</a:t>
                      </a:r>
                      <a:endParaRPr lang="nl-NL" dirty="0"/>
                    </a:p>
                  </a:txBody>
                  <a:tcPr/>
                </a:tc>
                <a:extLst>
                  <a:ext uri="{0D108BD9-81ED-4DB2-BD59-A6C34878D82A}">
                    <a16:rowId xmlns:a16="http://schemas.microsoft.com/office/drawing/2014/main" val="2034941580"/>
                  </a:ext>
                </a:extLst>
              </a:tr>
              <a:tr h="370840">
                <a:tc>
                  <a:txBody>
                    <a:bodyPr/>
                    <a:lstStyle/>
                    <a:p>
                      <a:r>
                        <a:rPr lang="nl-NL" dirty="0" smtClean="0"/>
                        <a:t>ijs</a:t>
                      </a:r>
                      <a:endParaRPr lang="nl-NL"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smtClean="0"/>
                        <a:t>917</a:t>
                      </a:r>
                      <a:endParaRPr lang="nl-NL" dirty="0"/>
                    </a:p>
                  </a:txBody>
                  <a:tcPr/>
                </a:tc>
                <a:extLst>
                  <a:ext uri="{0D108BD9-81ED-4DB2-BD59-A6C34878D82A}">
                    <a16:rowId xmlns:a16="http://schemas.microsoft.com/office/drawing/2014/main" val="2743120334"/>
                  </a:ext>
                </a:extLst>
              </a:tr>
            </a:tbl>
          </a:graphicData>
        </a:graphic>
      </p:graphicFrame>
    </p:spTree>
    <p:extLst>
      <p:ext uri="{BB962C8B-B14F-4D97-AF65-F5344CB8AC3E}">
        <p14:creationId xmlns:p14="http://schemas.microsoft.com/office/powerpoint/2010/main" val="39492872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Uitwerking 5</a:t>
            </a:r>
            <a:endParaRPr lang="nl-NL" dirty="0"/>
          </a:p>
        </p:txBody>
      </p:sp>
      <mc:AlternateContent xmlns:mc="http://schemas.openxmlformats.org/markup-compatibility/2006">
        <mc:Choice xmlns:a14="http://schemas.microsoft.com/office/drawing/2010/main" Requires="a14">
          <p:sp>
            <p:nvSpPr>
              <p:cNvPr id="3" name="Tijdelijke aanduiding voor inhoud 2"/>
              <p:cNvSpPr>
                <a:spLocks noGrp="1"/>
              </p:cNvSpPr>
              <p:nvPr>
                <p:ph idx="1"/>
              </p:nvPr>
            </p:nvSpPr>
            <p:spPr/>
            <p:txBody>
              <a:bodyPr>
                <a:normAutofit fontScale="77500" lnSpcReduction="20000"/>
              </a:bodyPr>
              <a:lstStyle/>
              <a:p>
                <a:pPr marL="0" indent="0">
                  <a:buNone/>
                </a:pPr>
                <a:r>
                  <a:rPr lang="nl-NL" dirty="0" smtClean="0"/>
                  <a:t>a.</a:t>
                </a:r>
              </a:p>
              <a:p>
                <a:pPr marL="0" indent="0">
                  <a:buNone/>
                </a:pPr>
                <a:r>
                  <a:rPr lang="nl-NL" dirty="0" smtClean="0"/>
                  <a:t> </a:t>
                </a:r>
                <a:r>
                  <a:rPr lang="nl-NL" dirty="0"/>
                  <a:t>v = oppervlakte x h = </a:t>
                </a:r>
                <a:r>
                  <a:rPr lang="nl-NL" dirty="0" smtClean="0"/>
                  <a:t>150 m</a:t>
                </a:r>
                <a:r>
                  <a:rPr lang="nl-NL" baseline="30000" dirty="0" smtClean="0"/>
                  <a:t>2</a:t>
                </a:r>
                <a:r>
                  <a:rPr lang="nl-NL" dirty="0"/>
                  <a:t> x </a:t>
                </a:r>
                <a:r>
                  <a:rPr lang="nl-NL" dirty="0" smtClean="0"/>
                  <a:t>0,075 m </a:t>
                </a:r>
                <a:r>
                  <a:rPr lang="nl-NL" dirty="0"/>
                  <a:t>= </a:t>
                </a:r>
                <a:r>
                  <a:rPr lang="nl-NL" dirty="0" smtClean="0"/>
                  <a:t>112,5 m</a:t>
                </a:r>
                <a:r>
                  <a:rPr lang="nl-NL" baseline="30000" dirty="0" smtClean="0"/>
                  <a:t>3</a:t>
                </a:r>
              </a:p>
              <a:p>
                <a:pPr marL="0" indent="0">
                  <a:buNone/>
                </a:pPr>
                <a:r>
                  <a:rPr lang="nl-NL" dirty="0" smtClean="0"/>
                  <a:t>ƥ = 917 kg/m</a:t>
                </a:r>
                <a:r>
                  <a:rPr lang="nl-NL" baseline="30000" dirty="0" smtClean="0"/>
                  <a:t>3</a:t>
                </a:r>
                <a:endParaRPr lang="nl-NL" dirty="0" smtClean="0"/>
              </a:p>
              <a:p>
                <a:pPr marL="0" indent="0">
                  <a:buNone/>
                </a:pPr>
                <a:r>
                  <a:rPr lang="nl-NL" dirty="0"/>
                  <a:t/>
                </a:r>
                <a:br>
                  <a:rPr lang="nl-NL" dirty="0"/>
                </a:br>
                <a14:m>
                  <m:oMath xmlns:m="http://schemas.openxmlformats.org/officeDocument/2006/math">
                    <m:r>
                      <a:rPr lang="nl-NL" b="0" i="1" smtClean="0">
                        <a:latin typeface="Cambria Math" panose="02040503050406030204" pitchFamily="18" charset="0"/>
                      </a:rPr>
                      <m:t>𝑚</m:t>
                    </m:r>
                    <m:r>
                      <a:rPr lang="nl-NL" b="0" i="1" smtClean="0">
                        <a:latin typeface="Cambria Math" panose="02040503050406030204" pitchFamily="18" charset="0"/>
                      </a:rPr>
                      <m:t>=</m:t>
                    </m:r>
                    <m:r>
                      <a:rPr lang="nl-NL" b="0" i="1" smtClean="0">
                        <a:latin typeface="Cambria Math" panose="02040503050406030204" pitchFamily="18" charset="0"/>
                        <a:ea typeface="Cambria Math" panose="02040503050406030204" pitchFamily="18" charset="0"/>
                      </a:rPr>
                      <m:t>𝜌</m:t>
                    </m:r>
                    <m:r>
                      <a:rPr lang="nl-NL" b="0" i="1" smtClean="0">
                        <a:latin typeface="Cambria Math" panose="02040503050406030204" pitchFamily="18" charset="0"/>
                        <a:ea typeface="Cambria Math" panose="02040503050406030204" pitchFamily="18" charset="0"/>
                      </a:rPr>
                      <m:t>∙</m:t>
                    </m:r>
                    <m:r>
                      <a:rPr lang="nl-NL" b="0" i="1" smtClean="0">
                        <a:latin typeface="Cambria Math" panose="02040503050406030204" pitchFamily="18" charset="0"/>
                        <a:ea typeface="Cambria Math" panose="02040503050406030204" pitchFamily="18" charset="0"/>
                      </a:rPr>
                      <m:t>𝑉</m:t>
                    </m:r>
                  </m:oMath>
                </a14:m>
                <a:r>
                  <a:rPr lang="nl-NL" dirty="0" smtClean="0"/>
                  <a:t> </a:t>
                </a:r>
                <a:r>
                  <a:rPr lang="nl-NL" dirty="0"/>
                  <a:t>= 112,5 x 917 = 103162,5 kg</a:t>
                </a:r>
              </a:p>
              <a:p>
                <a:pPr marL="0" indent="0">
                  <a:buNone/>
                </a:pPr>
                <a:endParaRPr lang="nl-NL" dirty="0" smtClean="0"/>
              </a:p>
              <a:p>
                <a:pPr marL="0" indent="0">
                  <a:buNone/>
                </a:pPr>
                <a:r>
                  <a:rPr lang="nl-NL" dirty="0" smtClean="0"/>
                  <a:t>b</a:t>
                </a:r>
                <a:r>
                  <a:rPr lang="nl-NL" dirty="0"/>
                  <a:t>. </a:t>
                </a:r>
                <a:endParaRPr lang="nl-NL" dirty="0" smtClean="0"/>
              </a:p>
              <a:p>
                <a:pPr marL="0" indent="0">
                  <a:buNone/>
                </a:pPr>
                <a14:m>
                  <m:oMath xmlns:m="http://schemas.openxmlformats.org/officeDocument/2006/math">
                    <m:r>
                      <a:rPr lang="nl-NL" b="0" i="1" smtClean="0">
                        <a:latin typeface="Cambria Math" panose="02040503050406030204" pitchFamily="18" charset="0"/>
                      </a:rPr>
                      <m:t>𝑚</m:t>
                    </m:r>
                  </m:oMath>
                </a14:m>
                <a:r>
                  <a:rPr lang="nl-NL" dirty="0" smtClean="0"/>
                  <a:t>= </a:t>
                </a:r>
                <a:r>
                  <a:rPr lang="nl-NL" dirty="0"/>
                  <a:t>103162,5 </a:t>
                </a:r>
                <a:r>
                  <a:rPr lang="nl-NL" dirty="0" smtClean="0"/>
                  <a:t>kg</a:t>
                </a:r>
              </a:p>
              <a:p>
                <a:pPr marL="0" indent="0">
                  <a:buNone/>
                </a:pPr>
                <a:r>
                  <a:rPr lang="nl-NL" dirty="0" smtClean="0"/>
                  <a:t>ƥ = 99,82 kg/m</a:t>
                </a:r>
                <a:r>
                  <a:rPr lang="nl-NL" baseline="30000" dirty="0" smtClean="0"/>
                  <a:t>3</a:t>
                </a:r>
                <a:endParaRPr lang="nl-NL" dirty="0"/>
              </a:p>
              <a:p>
                <a:pPr marL="0" indent="0">
                  <a:buNone/>
                </a:pPr>
                <a14:m>
                  <m:oMathPara xmlns:m="http://schemas.openxmlformats.org/officeDocument/2006/math">
                    <m:oMathParaPr>
                      <m:jc m:val="left"/>
                    </m:oMathParaPr>
                    <m:oMath xmlns:m="http://schemas.openxmlformats.org/officeDocument/2006/math">
                      <m:r>
                        <a:rPr lang="nl-NL" i="1" smtClean="0">
                          <a:latin typeface="Cambria Math" panose="02040503050406030204" pitchFamily="18" charset="0"/>
                          <a:ea typeface="Cambria Math" panose="02040503050406030204" pitchFamily="18" charset="0"/>
                        </a:rPr>
                        <m:t>𝜌</m:t>
                      </m:r>
                      <m:r>
                        <a:rPr lang="nl-NL" b="0" i="1" smtClean="0">
                          <a:latin typeface="Cambria Math" panose="02040503050406030204" pitchFamily="18" charset="0"/>
                          <a:ea typeface="Cambria Math" panose="02040503050406030204" pitchFamily="18" charset="0"/>
                        </a:rPr>
                        <m:t>=</m:t>
                      </m:r>
                      <m:f>
                        <m:fPr>
                          <m:ctrlPr>
                            <a:rPr lang="nl-NL" b="0" i="1" smtClean="0">
                              <a:latin typeface="Cambria Math" panose="02040503050406030204" pitchFamily="18" charset="0"/>
                              <a:ea typeface="Cambria Math" panose="02040503050406030204" pitchFamily="18" charset="0"/>
                            </a:rPr>
                          </m:ctrlPr>
                        </m:fPr>
                        <m:num>
                          <m:r>
                            <a:rPr lang="nl-NL" b="0" i="1" smtClean="0">
                              <a:latin typeface="Cambria Math" panose="02040503050406030204" pitchFamily="18" charset="0"/>
                              <a:ea typeface="Cambria Math" panose="02040503050406030204" pitchFamily="18" charset="0"/>
                            </a:rPr>
                            <m:t>𝑚</m:t>
                          </m:r>
                        </m:num>
                        <m:den>
                          <m:r>
                            <a:rPr lang="nl-NL" b="0" i="1" smtClean="0">
                              <a:latin typeface="Cambria Math" panose="02040503050406030204" pitchFamily="18" charset="0"/>
                              <a:ea typeface="Cambria Math" panose="02040503050406030204" pitchFamily="18" charset="0"/>
                            </a:rPr>
                            <m:t>𝑉</m:t>
                          </m:r>
                        </m:den>
                      </m:f>
                    </m:oMath>
                  </m:oMathPara>
                </a14:m>
                <a:endParaRPr lang="nl-NL" dirty="0"/>
              </a:p>
              <a:p>
                <a:pPr marL="0" indent="0">
                  <a:buNone/>
                </a:pPr>
                <a14:m>
                  <m:oMath xmlns:m="http://schemas.openxmlformats.org/officeDocument/2006/math">
                    <m:r>
                      <a:rPr lang="nl-NL" b="0" i="1" smtClean="0">
                        <a:latin typeface="Cambria Math" panose="02040503050406030204" pitchFamily="18" charset="0"/>
                      </a:rPr>
                      <m:t>𝑉</m:t>
                    </m:r>
                    <m:r>
                      <a:rPr lang="nl-NL" b="0" i="1" smtClean="0">
                        <a:latin typeface="Cambria Math" panose="02040503050406030204" pitchFamily="18" charset="0"/>
                      </a:rPr>
                      <m:t>=</m:t>
                    </m:r>
                    <m:f>
                      <m:fPr>
                        <m:ctrlPr>
                          <a:rPr lang="nl-NL" b="0" i="1" smtClean="0">
                            <a:latin typeface="Cambria Math" panose="02040503050406030204" pitchFamily="18" charset="0"/>
                          </a:rPr>
                        </m:ctrlPr>
                      </m:fPr>
                      <m:num>
                        <m:r>
                          <a:rPr lang="nl-NL" b="0" i="1" smtClean="0">
                            <a:latin typeface="Cambria Math" panose="02040503050406030204" pitchFamily="18" charset="0"/>
                          </a:rPr>
                          <m:t>𝑚</m:t>
                        </m:r>
                      </m:num>
                      <m:den>
                        <m:r>
                          <a:rPr lang="nl-NL" b="0" i="1" smtClean="0">
                            <a:latin typeface="Cambria Math" panose="02040503050406030204" pitchFamily="18" charset="0"/>
                            <a:ea typeface="Cambria Math" panose="02040503050406030204" pitchFamily="18" charset="0"/>
                          </a:rPr>
                          <m:t>𝜌</m:t>
                        </m:r>
                      </m:den>
                    </m:f>
                    <m:r>
                      <a:rPr lang="nl-NL" b="0" i="0" smtClean="0">
                        <a:latin typeface="Cambria Math" panose="02040503050406030204" pitchFamily="18" charset="0"/>
                      </a:rPr>
                      <m:t>=</m:t>
                    </m:r>
                    <m:f>
                      <m:fPr>
                        <m:ctrlPr>
                          <a:rPr lang="nl-NL" b="0" i="1" smtClean="0">
                            <a:latin typeface="Cambria Math" panose="02040503050406030204" pitchFamily="18" charset="0"/>
                          </a:rPr>
                        </m:ctrlPr>
                      </m:fPr>
                      <m:num>
                        <m:r>
                          <m:rPr>
                            <m:nor/>
                          </m:rPr>
                          <a:rPr lang="nl-NL" dirty="0" smtClean="0"/>
                          <m:t>103162,5</m:t>
                        </m:r>
                      </m:num>
                      <m:den>
                        <m:r>
                          <m:rPr>
                            <m:nor/>
                          </m:rPr>
                          <a:rPr lang="nl-NL" dirty="0" smtClean="0"/>
                          <m:t>99,82 </m:t>
                        </m:r>
                      </m:den>
                    </m:f>
                  </m:oMath>
                </a14:m>
                <a:r>
                  <a:rPr lang="nl-NL" dirty="0" smtClean="0"/>
                  <a:t> </a:t>
                </a:r>
                <a:r>
                  <a:rPr lang="nl-NL" dirty="0"/>
                  <a:t>= </a:t>
                </a:r>
                <a:r>
                  <a:rPr lang="nl-NL" dirty="0" smtClean="0"/>
                  <a:t>1033,485 m</a:t>
                </a:r>
                <a:r>
                  <a:rPr lang="nl-NL" baseline="30000" dirty="0" smtClean="0"/>
                  <a:t>3</a:t>
                </a:r>
                <a:r>
                  <a:rPr lang="nl-NL" dirty="0" smtClean="0"/>
                  <a:t> = </a:t>
                </a:r>
                <a:r>
                  <a:rPr lang="nl-NL" dirty="0" smtClean="0"/>
                  <a:t>1033485</a:t>
                </a:r>
                <a:r>
                  <a:rPr lang="nl-NL" dirty="0" smtClean="0"/>
                  <a:t>dm</a:t>
                </a:r>
                <a:r>
                  <a:rPr lang="nl-NL" baseline="30000" dirty="0" smtClean="0"/>
                  <a:t>3</a:t>
                </a:r>
                <a:r>
                  <a:rPr lang="nl-NL" dirty="0" smtClean="0"/>
                  <a:t>= </a:t>
                </a:r>
                <a:r>
                  <a:rPr lang="nl-NL" dirty="0" smtClean="0"/>
                  <a:t>1033485</a:t>
                </a:r>
                <a:r>
                  <a:rPr lang="nl-NL" dirty="0" smtClean="0"/>
                  <a:t> L</a:t>
                </a:r>
                <a:endParaRPr lang="nl-NL" dirty="0"/>
              </a:p>
              <a:p>
                <a:pPr marL="0" indent="0">
                  <a:buNone/>
                </a:pPr>
                <a:endParaRPr lang="nl-NL" dirty="0"/>
              </a:p>
            </p:txBody>
          </p:sp>
        </mc:Choice>
        <mc:Fallback>
          <p:sp>
            <p:nvSpPr>
              <p:cNvPr id="3" name="Tijdelijke aanduiding voor inhoud 2"/>
              <p:cNvSpPr>
                <a:spLocks noGrp="1" noRot="1" noChangeAspect="1" noMove="1" noResize="1" noEditPoints="1" noAdjustHandles="1" noChangeArrowheads="1" noChangeShapeType="1" noTextEdit="1"/>
              </p:cNvSpPr>
              <p:nvPr>
                <p:ph idx="1"/>
              </p:nvPr>
            </p:nvSpPr>
            <p:spPr>
              <a:blipFill>
                <a:blip r:embed="rId2"/>
                <a:stretch>
                  <a:fillRect l="-754" t="-2801"/>
                </a:stretch>
              </a:blipFill>
            </p:spPr>
            <p:txBody>
              <a:bodyPr/>
              <a:lstStyle/>
              <a:p>
                <a:r>
                  <a:rPr lang="nl-NL">
                    <a:noFill/>
                  </a:rPr>
                  <a:t> </a:t>
                </a:r>
              </a:p>
            </p:txBody>
          </p:sp>
        </mc:Fallback>
      </mc:AlternateContent>
    </p:spTree>
    <p:extLst>
      <p:ext uri="{BB962C8B-B14F-4D97-AF65-F5344CB8AC3E}">
        <p14:creationId xmlns:p14="http://schemas.microsoft.com/office/powerpoint/2010/main" val="11027318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Massa</a:t>
            </a:r>
            <a:endParaRPr lang="nl-NL" dirty="0"/>
          </a:p>
        </p:txBody>
      </p:sp>
      <mc:AlternateContent xmlns:mc="http://schemas.openxmlformats.org/markup-compatibility/2006">
        <mc:Choice xmlns:a14="http://schemas.microsoft.com/office/drawing/2010/main" Requires="a14">
          <p:sp>
            <p:nvSpPr>
              <p:cNvPr id="3" name="Tijdelijke aanduiding voor inhoud 2"/>
              <p:cNvSpPr>
                <a:spLocks noGrp="1"/>
              </p:cNvSpPr>
              <p:nvPr>
                <p:ph idx="1"/>
              </p:nvPr>
            </p:nvSpPr>
            <p:spPr/>
            <p:txBody>
              <a:bodyPr/>
              <a:lstStyle/>
              <a:p>
                <a:pPr marL="0" indent="0">
                  <a:buNone/>
                </a:pPr>
                <a14:m>
                  <m:oMath xmlns:m="http://schemas.openxmlformats.org/officeDocument/2006/math">
                    <m:r>
                      <a:rPr lang="nl-NL" i="1" smtClean="0">
                        <a:latin typeface="Cambria Math" panose="02040503050406030204" pitchFamily="18" charset="0"/>
                      </a:rPr>
                      <m:t>𝑚</m:t>
                    </m:r>
                  </m:oMath>
                </a14:m>
                <a:r>
                  <a:rPr lang="nl-NL" dirty="0" smtClean="0"/>
                  <a:t> = massa			[kg]</a:t>
                </a:r>
              </a:p>
              <a:p>
                <a:pPr marL="0" indent="0">
                  <a:buNone/>
                </a:pPr>
                <a:r>
                  <a:rPr lang="nl-NL" dirty="0"/>
                  <a:t>	</a:t>
                </a:r>
                <a:endParaRPr lang="nl-NL" dirty="0" smtClean="0"/>
              </a:p>
              <a:p>
                <a:pPr marL="0" indent="0">
                  <a:buNone/>
                </a:pPr>
                <a:r>
                  <a:rPr lang="nl-NL" dirty="0" smtClean="0"/>
                  <a:t>Deze </a:t>
                </a:r>
                <a:r>
                  <a:rPr lang="nl-NL" dirty="0" smtClean="0"/>
                  <a:t>kun je bepalen met de weegschaal.</a:t>
                </a:r>
              </a:p>
              <a:p>
                <a:pPr marL="0" indent="0">
                  <a:buNone/>
                </a:pPr>
                <a:endParaRPr lang="nl-NL" dirty="0"/>
              </a:p>
            </p:txBody>
          </p:sp>
        </mc:Choice>
        <mc:Fallback>
          <p:sp>
            <p:nvSpPr>
              <p:cNvPr id="3" name="Tijdelijke aanduiding voor inhoud 2"/>
              <p:cNvSpPr>
                <a:spLocks noGrp="1" noRot="1" noChangeAspect="1" noMove="1" noResize="1" noEditPoints="1" noAdjustHandles="1" noChangeArrowheads="1" noChangeShapeType="1" noTextEdit="1"/>
              </p:cNvSpPr>
              <p:nvPr>
                <p:ph idx="1"/>
              </p:nvPr>
            </p:nvSpPr>
            <p:spPr>
              <a:blipFill>
                <a:blip r:embed="rId2"/>
                <a:stretch>
                  <a:fillRect l="-1217" t="-2241"/>
                </a:stretch>
              </a:blipFill>
            </p:spPr>
            <p:txBody>
              <a:bodyPr/>
              <a:lstStyle/>
              <a:p>
                <a:r>
                  <a:rPr lang="nl-NL">
                    <a:noFill/>
                  </a:rPr>
                  <a:t> </a:t>
                </a:r>
              </a:p>
            </p:txBody>
          </p:sp>
        </mc:Fallback>
      </mc:AlternateContent>
    </p:spTree>
    <p:extLst>
      <p:ext uri="{BB962C8B-B14F-4D97-AF65-F5344CB8AC3E}">
        <p14:creationId xmlns:p14="http://schemas.microsoft.com/office/powerpoint/2010/main" val="35081340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ewichts-eenheden (2) - MijnRekensi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7985" y="256608"/>
            <a:ext cx="8857797" cy="64420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90213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Opgave 1</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r>
              <a:rPr lang="nl-NL" dirty="0"/>
              <a:t>Reken om :</a:t>
            </a:r>
          </a:p>
          <a:p>
            <a:pPr marL="0" indent="0">
              <a:buNone/>
            </a:pPr>
            <a:r>
              <a:rPr lang="nl-NL" dirty="0"/>
              <a:t>18,2 ml </a:t>
            </a:r>
            <a:r>
              <a:rPr lang="nl-NL" dirty="0" smtClean="0"/>
              <a:t>	= ………….	L</a:t>
            </a:r>
            <a:endParaRPr lang="nl-NL" dirty="0"/>
          </a:p>
          <a:p>
            <a:pPr marL="0" indent="0">
              <a:buNone/>
            </a:pPr>
            <a:r>
              <a:rPr lang="nl-NL" dirty="0"/>
              <a:t>22 mg </a:t>
            </a:r>
            <a:r>
              <a:rPr lang="nl-NL" dirty="0" smtClean="0"/>
              <a:t>	= ……….	kg</a:t>
            </a:r>
            <a:endParaRPr lang="nl-NL" dirty="0"/>
          </a:p>
          <a:p>
            <a:pPr marL="0" indent="0">
              <a:buNone/>
            </a:pPr>
            <a:r>
              <a:rPr lang="nl-NL" dirty="0"/>
              <a:t>2,3 dm</a:t>
            </a:r>
            <a:r>
              <a:rPr lang="nl-NL" baseline="30000" dirty="0"/>
              <a:t>3</a:t>
            </a:r>
            <a:r>
              <a:rPr lang="nl-NL" dirty="0"/>
              <a:t> </a:t>
            </a:r>
            <a:r>
              <a:rPr lang="nl-NL" dirty="0" smtClean="0"/>
              <a:t>	= ………..	L</a:t>
            </a:r>
            <a:endParaRPr lang="nl-NL" dirty="0"/>
          </a:p>
          <a:p>
            <a:pPr marL="0" indent="0">
              <a:buNone/>
            </a:pPr>
            <a:r>
              <a:rPr lang="nl-NL" dirty="0"/>
              <a:t>4,5 x 10</a:t>
            </a:r>
            <a:r>
              <a:rPr lang="nl-NL" baseline="30000" dirty="0"/>
              <a:t>-4</a:t>
            </a:r>
            <a:r>
              <a:rPr lang="nl-NL" dirty="0"/>
              <a:t> L </a:t>
            </a:r>
            <a:r>
              <a:rPr lang="nl-NL" dirty="0" smtClean="0"/>
              <a:t>	= ……….	ml</a:t>
            </a:r>
            <a:endParaRPr lang="nl-NL" dirty="0"/>
          </a:p>
          <a:p>
            <a:pPr marL="0" indent="0">
              <a:buNone/>
            </a:pPr>
            <a:r>
              <a:rPr lang="nl-NL" dirty="0"/>
              <a:t>8 mg </a:t>
            </a:r>
            <a:r>
              <a:rPr lang="nl-NL" dirty="0" smtClean="0"/>
              <a:t>		=</a:t>
            </a:r>
            <a:r>
              <a:rPr lang="nl-NL" dirty="0"/>
              <a:t>  </a:t>
            </a:r>
            <a:r>
              <a:rPr lang="nl-NL" dirty="0" smtClean="0"/>
              <a:t>………	g</a:t>
            </a:r>
            <a:endParaRPr lang="nl-NL" dirty="0"/>
          </a:p>
          <a:p>
            <a:pPr marL="0" indent="0">
              <a:buNone/>
            </a:pPr>
            <a:r>
              <a:rPr lang="nl-NL" dirty="0"/>
              <a:t>12,44 L </a:t>
            </a:r>
            <a:r>
              <a:rPr lang="nl-NL" dirty="0" smtClean="0"/>
              <a:t>	= ……….	cm</a:t>
            </a:r>
            <a:r>
              <a:rPr lang="nl-NL" baseline="30000" dirty="0" smtClean="0"/>
              <a:t>3</a:t>
            </a:r>
            <a:endParaRPr lang="nl-NL" dirty="0"/>
          </a:p>
          <a:p>
            <a:pPr marL="0" indent="0">
              <a:buNone/>
            </a:pPr>
            <a:r>
              <a:rPr lang="nl-NL" dirty="0"/>
              <a:t>2,99 x 10</a:t>
            </a:r>
            <a:r>
              <a:rPr lang="nl-NL" baseline="30000" dirty="0"/>
              <a:t>4</a:t>
            </a:r>
            <a:r>
              <a:rPr lang="nl-NL" dirty="0"/>
              <a:t> g </a:t>
            </a:r>
            <a:r>
              <a:rPr lang="nl-NL" dirty="0" smtClean="0"/>
              <a:t>	= ………….	mg</a:t>
            </a:r>
            <a:endParaRPr lang="nl-NL" dirty="0"/>
          </a:p>
          <a:p>
            <a:pPr marL="0" indent="0">
              <a:buNone/>
            </a:pPr>
            <a:r>
              <a:rPr lang="nl-NL" dirty="0"/>
              <a:t>1,2 x 10</a:t>
            </a:r>
            <a:r>
              <a:rPr lang="nl-NL" baseline="30000" dirty="0"/>
              <a:t>5</a:t>
            </a:r>
            <a:r>
              <a:rPr lang="nl-NL" dirty="0"/>
              <a:t> kg </a:t>
            </a:r>
            <a:r>
              <a:rPr lang="nl-NL" dirty="0" smtClean="0"/>
              <a:t>	= …….		ton</a:t>
            </a:r>
            <a:endParaRPr lang="nl-NL" dirty="0"/>
          </a:p>
          <a:p>
            <a:pPr marL="0" indent="0">
              <a:buNone/>
            </a:pPr>
            <a:endParaRPr lang="nl-NL" dirty="0"/>
          </a:p>
        </p:txBody>
      </p:sp>
    </p:spTree>
    <p:extLst>
      <p:ext uri="{BB962C8B-B14F-4D97-AF65-F5344CB8AC3E}">
        <p14:creationId xmlns:p14="http://schemas.microsoft.com/office/powerpoint/2010/main" val="22518254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Uitwerking opgave 1</a:t>
            </a:r>
            <a:endParaRPr lang="nl-NL" dirty="0"/>
          </a:p>
        </p:txBody>
      </p:sp>
      <p:sp>
        <p:nvSpPr>
          <p:cNvPr id="3" name="Tijdelijke aanduiding voor inhoud 2"/>
          <p:cNvSpPr>
            <a:spLocks noGrp="1"/>
          </p:cNvSpPr>
          <p:nvPr>
            <p:ph idx="1"/>
          </p:nvPr>
        </p:nvSpPr>
        <p:spPr/>
        <p:txBody>
          <a:bodyPr/>
          <a:lstStyle/>
          <a:p>
            <a:pPr marL="0" indent="0">
              <a:buNone/>
            </a:pPr>
            <a:r>
              <a:rPr lang="da-DK" dirty="0"/>
              <a:t>1a. 18,2 ml </a:t>
            </a:r>
            <a:r>
              <a:rPr lang="da-DK" dirty="0" smtClean="0"/>
              <a:t>		=</a:t>
            </a:r>
            <a:r>
              <a:rPr lang="da-DK" dirty="0"/>
              <a:t>  0,0182 l</a:t>
            </a:r>
          </a:p>
          <a:p>
            <a:pPr marL="0" indent="0">
              <a:buNone/>
            </a:pPr>
            <a:r>
              <a:rPr lang="da-DK" dirty="0"/>
              <a:t>1b. 22 mg </a:t>
            </a:r>
            <a:r>
              <a:rPr lang="da-DK" dirty="0" smtClean="0"/>
              <a:t>		= </a:t>
            </a:r>
            <a:r>
              <a:rPr lang="da-DK" dirty="0"/>
              <a:t>22 x 10 </a:t>
            </a:r>
            <a:r>
              <a:rPr lang="da-DK" baseline="30000" dirty="0"/>
              <a:t>-6</a:t>
            </a:r>
            <a:r>
              <a:rPr lang="da-DK" dirty="0"/>
              <a:t> kg</a:t>
            </a:r>
          </a:p>
          <a:p>
            <a:pPr marL="0" indent="0">
              <a:buNone/>
            </a:pPr>
            <a:r>
              <a:rPr lang="da-DK" dirty="0"/>
              <a:t>1c. 2,3 dm</a:t>
            </a:r>
            <a:r>
              <a:rPr lang="da-DK" baseline="30000" dirty="0"/>
              <a:t>3</a:t>
            </a:r>
            <a:r>
              <a:rPr lang="da-DK" dirty="0"/>
              <a:t> </a:t>
            </a:r>
            <a:r>
              <a:rPr lang="da-DK" dirty="0" smtClean="0"/>
              <a:t>		= </a:t>
            </a:r>
            <a:r>
              <a:rPr lang="da-DK" dirty="0"/>
              <a:t>2,3 l</a:t>
            </a:r>
          </a:p>
          <a:p>
            <a:pPr marL="0" indent="0">
              <a:buNone/>
            </a:pPr>
            <a:r>
              <a:rPr lang="da-DK" dirty="0"/>
              <a:t>1d. 4,5 x 10</a:t>
            </a:r>
            <a:r>
              <a:rPr lang="da-DK" baseline="30000" dirty="0"/>
              <a:t>-4 </a:t>
            </a:r>
            <a:r>
              <a:rPr lang="da-DK" dirty="0"/>
              <a:t>l </a:t>
            </a:r>
            <a:r>
              <a:rPr lang="da-DK" dirty="0" smtClean="0"/>
              <a:t>	= </a:t>
            </a:r>
            <a:r>
              <a:rPr lang="da-DK" dirty="0"/>
              <a:t>0,45 ml</a:t>
            </a:r>
          </a:p>
          <a:p>
            <a:pPr marL="0" indent="0">
              <a:buNone/>
            </a:pPr>
            <a:r>
              <a:rPr lang="da-DK" dirty="0"/>
              <a:t>1e. 8 mg </a:t>
            </a:r>
            <a:r>
              <a:rPr lang="da-DK" dirty="0" smtClean="0"/>
              <a:t>		= </a:t>
            </a:r>
            <a:r>
              <a:rPr lang="da-DK" dirty="0"/>
              <a:t>0,008 g</a:t>
            </a:r>
          </a:p>
          <a:p>
            <a:pPr marL="0" indent="0">
              <a:buNone/>
            </a:pPr>
            <a:r>
              <a:rPr lang="da-DK" dirty="0"/>
              <a:t>1f .12,44 l </a:t>
            </a:r>
            <a:r>
              <a:rPr lang="da-DK" dirty="0" smtClean="0"/>
              <a:t>		= </a:t>
            </a:r>
            <a:r>
              <a:rPr lang="da-DK" dirty="0"/>
              <a:t>12,44 dm</a:t>
            </a:r>
            <a:r>
              <a:rPr lang="da-DK" baseline="30000" dirty="0"/>
              <a:t>3 </a:t>
            </a:r>
            <a:r>
              <a:rPr lang="da-DK" dirty="0"/>
              <a:t>= 12440 cm</a:t>
            </a:r>
            <a:r>
              <a:rPr lang="da-DK" baseline="30000" dirty="0"/>
              <a:t>3</a:t>
            </a:r>
            <a:endParaRPr lang="da-DK" dirty="0"/>
          </a:p>
          <a:p>
            <a:pPr marL="0" indent="0">
              <a:buNone/>
            </a:pPr>
            <a:r>
              <a:rPr lang="da-DK" dirty="0"/>
              <a:t>1g. 2,99 x 10</a:t>
            </a:r>
            <a:r>
              <a:rPr lang="da-DK" baseline="30000" dirty="0"/>
              <a:t>4 </a:t>
            </a:r>
            <a:r>
              <a:rPr lang="da-DK" dirty="0"/>
              <a:t>g  </a:t>
            </a:r>
            <a:r>
              <a:rPr lang="da-DK" dirty="0" smtClean="0"/>
              <a:t>	= </a:t>
            </a:r>
            <a:r>
              <a:rPr lang="da-DK" dirty="0"/>
              <a:t>2,99 x 10</a:t>
            </a:r>
            <a:r>
              <a:rPr lang="da-DK" baseline="30000" dirty="0"/>
              <a:t>7 </a:t>
            </a:r>
            <a:r>
              <a:rPr lang="da-DK" dirty="0"/>
              <a:t>mg</a:t>
            </a:r>
          </a:p>
          <a:p>
            <a:pPr marL="0" indent="0">
              <a:buNone/>
            </a:pPr>
            <a:r>
              <a:rPr lang="da-DK" dirty="0"/>
              <a:t>1h. 1,2 x 10</a:t>
            </a:r>
            <a:r>
              <a:rPr lang="da-DK" baseline="30000" dirty="0"/>
              <a:t>5 </a:t>
            </a:r>
            <a:r>
              <a:rPr lang="da-DK" baseline="30000" dirty="0" smtClean="0"/>
              <a:t>	</a:t>
            </a:r>
            <a:r>
              <a:rPr lang="da-DK" dirty="0" smtClean="0"/>
              <a:t>= </a:t>
            </a:r>
            <a:r>
              <a:rPr lang="da-DK" dirty="0"/>
              <a:t>120 ton</a:t>
            </a:r>
          </a:p>
          <a:p>
            <a:endParaRPr lang="nl-NL" dirty="0"/>
          </a:p>
        </p:txBody>
      </p:sp>
    </p:spTree>
    <p:extLst>
      <p:ext uri="{BB962C8B-B14F-4D97-AF65-F5344CB8AC3E}">
        <p14:creationId xmlns:p14="http://schemas.microsoft.com/office/powerpoint/2010/main" val="2481043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Volume</a:t>
            </a:r>
            <a:endParaRPr lang="nl-NL" dirty="0"/>
          </a:p>
        </p:txBody>
      </p:sp>
      <p:sp>
        <p:nvSpPr>
          <p:cNvPr id="3" name="Tijdelijke aanduiding voor inhoud 2"/>
          <p:cNvSpPr>
            <a:spLocks noGrp="1"/>
          </p:cNvSpPr>
          <p:nvPr>
            <p:ph idx="1"/>
          </p:nvPr>
        </p:nvSpPr>
        <p:spPr/>
        <p:txBody>
          <a:bodyPr>
            <a:normAutofit fontScale="92500" lnSpcReduction="10000"/>
          </a:bodyPr>
          <a:lstStyle/>
          <a:p>
            <a:pPr marL="0" indent="0">
              <a:buNone/>
            </a:pPr>
            <a:r>
              <a:rPr lang="nl-NL" dirty="0" smtClean="0"/>
              <a:t>Volume = </a:t>
            </a:r>
            <a:r>
              <a:rPr lang="nl-NL" dirty="0"/>
              <a:t>de ruimte die de stof inneemt. </a:t>
            </a:r>
            <a:endParaRPr lang="nl-NL" dirty="0" smtClean="0"/>
          </a:p>
          <a:p>
            <a:pPr marL="0" indent="0">
              <a:buNone/>
            </a:pPr>
            <a:endParaRPr lang="nl-NL" dirty="0"/>
          </a:p>
          <a:p>
            <a:pPr marL="0" indent="0">
              <a:buNone/>
            </a:pPr>
            <a:r>
              <a:rPr lang="nl-NL" dirty="0" smtClean="0"/>
              <a:t>Het </a:t>
            </a:r>
            <a:r>
              <a:rPr lang="nl-NL" dirty="0"/>
              <a:t>volume kun je in verschillende eenheden uitdrukken. In het dagelijks leven werk je vrijwel altijd met liter (L), of als je weinig hebt met </a:t>
            </a:r>
            <a:r>
              <a:rPr lang="nl-NL" dirty="0" err="1"/>
              <a:t>mL</a:t>
            </a:r>
            <a:r>
              <a:rPr lang="nl-NL" dirty="0"/>
              <a:t>. De standaardeenheid voor het volume is de kubieke meter : m</a:t>
            </a:r>
            <a:r>
              <a:rPr lang="nl-NL" baseline="30000" dirty="0"/>
              <a:t>3</a:t>
            </a:r>
            <a:r>
              <a:rPr lang="nl-NL" dirty="0"/>
              <a:t> .</a:t>
            </a:r>
          </a:p>
          <a:p>
            <a:pPr marL="0" indent="0">
              <a:buNone/>
            </a:pPr>
            <a:r>
              <a:rPr lang="nl-NL" dirty="0"/>
              <a:t>De omrekeningsfactoren zijn :</a:t>
            </a:r>
          </a:p>
          <a:p>
            <a:r>
              <a:rPr lang="nl-NL" dirty="0"/>
              <a:t>1 m</a:t>
            </a:r>
            <a:r>
              <a:rPr lang="nl-NL" baseline="30000" dirty="0"/>
              <a:t>3</a:t>
            </a:r>
            <a:r>
              <a:rPr lang="nl-NL" dirty="0"/>
              <a:t> = 1000 dm</a:t>
            </a:r>
            <a:r>
              <a:rPr lang="nl-NL" baseline="30000" dirty="0"/>
              <a:t>3</a:t>
            </a:r>
            <a:endParaRPr lang="nl-NL" dirty="0"/>
          </a:p>
          <a:p>
            <a:r>
              <a:rPr lang="nl-NL" dirty="0"/>
              <a:t>1 dm</a:t>
            </a:r>
            <a:r>
              <a:rPr lang="nl-NL" baseline="30000" dirty="0"/>
              <a:t>3</a:t>
            </a:r>
            <a:r>
              <a:rPr lang="nl-NL" dirty="0"/>
              <a:t> = 1000 cm</a:t>
            </a:r>
            <a:r>
              <a:rPr lang="nl-NL" baseline="30000" dirty="0"/>
              <a:t>3</a:t>
            </a:r>
            <a:endParaRPr lang="nl-NL" dirty="0"/>
          </a:p>
          <a:p>
            <a:r>
              <a:rPr lang="nl-NL" dirty="0"/>
              <a:t>1 dm</a:t>
            </a:r>
            <a:r>
              <a:rPr lang="nl-NL" baseline="30000" dirty="0"/>
              <a:t>3</a:t>
            </a:r>
            <a:r>
              <a:rPr lang="nl-NL" dirty="0"/>
              <a:t> = 1 L</a:t>
            </a:r>
          </a:p>
          <a:p>
            <a:r>
              <a:rPr lang="nl-NL" dirty="0"/>
              <a:t>1 cm</a:t>
            </a:r>
            <a:r>
              <a:rPr lang="nl-NL" baseline="30000" dirty="0"/>
              <a:t>3</a:t>
            </a:r>
            <a:r>
              <a:rPr lang="nl-NL" dirty="0"/>
              <a:t> = 1 ml</a:t>
            </a:r>
          </a:p>
          <a:p>
            <a:pPr marL="0" indent="0">
              <a:buNone/>
            </a:pPr>
            <a:endParaRPr lang="nl-NL" dirty="0"/>
          </a:p>
        </p:txBody>
      </p:sp>
    </p:spTree>
    <p:extLst>
      <p:ext uri="{BB962C8B-B14F-4D97-AF65-F5344CB8AC3E}">
        <p14:creationId xmlns:p14="http://schemas.microsoft.com/office/powerpoint/2010/main" val="8258031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Volume</a:t>
            </a:r>
            <a:endParaRPr lang="nl-NL" dirty="0"/>
          </a:p>
        </p:txBody>
      </p:sp>
      <p:sp>
        <p:nvSpPr>
          <p:cNvPr id="3" name="Tijdelijke aanduiding voor inhoud 2"/>
          <p:cNvSpPr>
            <a:spLocks noGrp="1"/>
          </p:cNvSpPr>
          <p:nvPr>
            <p:ph idx="1"/>
          </p:nvPr>
        </p:nvSpPr>
        <p:spPr/>
        <p:txBody>
          <a:bodyPr/>
          <a:lstStyle/>
          <a:p>
            <a:pPr marL="0" indent="0">
              <a:buNone/>
            </a:pPr>
            <a:r>
              <a:rPr lang="nl-NL" dirty="0" smtClean="0"/>
              <a:t>V = Volume			[m</a:t>
            </a:r>
            <a:r>
              <a:rPr lang="nl-NL" baseline="30000" dirty="0" smtClean="0"/>
              <a:t>3</a:t>
            </a:r>
            <a:r>
              <a:rPr lang="nl-NL" dirty="0" smtClean="0"/>
              <a:t>]</a:t>
            </a:r>
          </a:p>
          <a:p>
            <a:pPr marL="0" indent="0">
              <a:buNone/>
            </a:pPr>
            <a:endParaRPr lang="nl-NL" dirty="0" smtClean="0"/>
          </a:p>
          <a:p>
            <a:pPr marL="0" indent="0">
              <a:buNone/>
            </a:pPr>
            <a:r>
              <a:rPr lang="nl-NL" dirty="0" smtClean="0"/>
              <a:t>	- Volume = l x b x h			(balk vorm)</a:t>
            </a:r>
          </a:p>
          <a:p>
            <a:pPr marL="0" indent="0">
              <a:buNone/>
            </a:pPr>
            <a:endParaRPr lang="nl-NL" dirty="0" smtClean="0"/>
          </a:p>
          <a:p>
            <a:pPr marL="0" indent="0">
              <a:buNone/>
            </a:pPr>
            <a:endParaRPr lang="nl-NL" dirty="0" smtClean="0"/>
          </a:p>
          <a:p>
            <a:pPr marL="0" indent="0">
              <a:buNone/>
            </a:pPr>
            <a:r>
              <a:rPr lang="nl-NL" dirty="0" smtClean="0"/>
              <a:t>	- Onderdompelmethode		(onregelmatige vorm)</a:t>
            </a:r>
          </a:p>
          <a:p>
            <a:pPr marL="0" indent="0">
              <a:buNone/>
            </a:pPr>
            <a:endParaRPr lang="nl-NL" b="1" dirty="0"/>
          </a:p>
        </p:txBody>
      </p:sp>
    </p:spTree>
    <p:extLst>
      <p:ext uri="{BB962C8B-B14F-4D97-AF65-F5344CB8AC3E}">
        <p14:creationId xmlns:p14="http://schemas.microsoft.com/office/powerpoint/2010/main" val="23932788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Onregelmatige vorm = onderdompelmethode</a:t>
            </a:r>
            <a:endParaRPr lang="nl-NL" dirty="0"/>
          </a:p>
        </p:txBody>
      </p:sp>
      <p:pic>
        <p:nvPicPr>
          <p:cNvPr id="4" name="Picture 2" descr="Inhoud (volume) - Wikipedia"/>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7716150" y="1185544"/>
            <a:ext cx="3491781" cy="5487917"/>
          </a:xfrm>
          <a:prstGeom prst="rect">
            <a:avLst/>
          </a:prstGeom>
          <a:noFill/>
          <a:extLst>
            <a:ext uri="{909E8E84-426E-40DD-AFC4-6F175D3DCCD1}">
              <a14:hiddenFill xmlns:a14="http://schemas.microsoft.com/office/drawing/2010/main">
                <a:solidFill>
                  <a:srgbClr val="FFFFFF"/>
                </a:solidFill>
              </a14:hiddenFill>
            </a:ext>
          </a:extLst>
        </p:spPr>
      </p:pic>
      <p:sp>
        <p:nvSpPr>
          <p:cNvPr id="5" name="Tijdelijke aanduiding voor inhoud 2"/>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nl-NL" dirty="0" smtClean="0"/>
              <a:t>V = Volume			[m</a:t>
            </a:r>
            <a:r>
              <a:rPr lang="nl-NL" baseline="30000" dirty="0" smtClean="0"/>
              <a:t>3</a:t>
            </a:r>
            <a:r>
              <a:rPr lang="nl-NL" dirty="0" smtClean="0"/>
              <a:t>]</a:t>
            </a:r>
          </a:p>
          <a:p>
            <a:pPr marL="0" indent="0">
              <a:buFont typeface="Arial" panose="020B0604020202020204" pitchFamily="34" charset="0"/>
              <a:buNone/>
            </a:pPr>
            <a:endParaRPr lang="nl-NL" dirty="0" smtClean="0"/>
          </a:p>
          <a:p>
            <a:pPr marL="0" indent="0">
              <a:buNone/>
            </a:pPr>
            <a:r>
              <a:rPr lang="nl-NL" dirty="0" smtClean="0"/>
              <a:t>Onderdompelmethode:</a:t>
            </a:r>
          </a:p>
          <a:p>
            <a:pPr>
              <a:buFontTx/>
              <a:buChar char="-"/>
            </a:pPr>
            <a:r>
              <a:rPr lang="nl-NL" dirty="0" smtClean="0"/>
              <a:t>Kijk hoeveel ruimte het voorwerp inneemt.</a:t>
            </a:r>
          </a:p>
          <a:p>
            <a:pPr>
              <a:buFontTx/>
              <a:buChar char="-"/>
            </a:pPr>
            <a:r>
              <a:rPr lang="nl-NL" dirty="0" smtClean="0"/>
              <a:t>Eerst kijk je hoeveel ruimte het water inneemt </a:t>
            </a:r>
          </a:p>
          <a:p>
            <a:pPr marL="0" indent="0">
              <a:buNone/>
            </a:pPr>
            <a:r>
              <a:rPr lang="nl-NL" dirty="0"/>
              <a:t>(</a:t>
            </a:r>
            <a:r>
              <a:rPr lang="nl-NL" dirty="0" smtClean="0"/>
              <a:t>zonder voorwerp)</a:t>
            </a:r>
          </a:p>
          <a:p>
            <a:pPr>
              <a:buFontTx/>
              <a:buChar char="-"/>
            </a:pPr>
            <a:r>
              <a:rPr lang="nl-NL" dirty="0" smtClean="0"/>
              <a:t>Daarna hoeveel het verschil is in volume </a:t>
            </a:r>
          </a:p>
          <a:p>
            <a:pPr marL="0" indent="0">
              <a:buNone/>
            </a:pPr>
            <a:r>
              <a:rPr lang="nl-NL" dirty="0" smtClean="0"/>
              <a:t>als het voorwerp erin hangt.	</a:t>
            </a:r>
            <a:endParaRPr lang="nl-NL" b="1" dirty="0"/>
          </a:p>
        </p:txBody>
      </p:sp>
    </p:spTree>
    <p:extLst>
      <p:ext uri="{BB962C8B-B14F-4D97-AF65-F5344CB8AC3E}">
        <p14:creationId xmlns:p14="http://schemas.microsoft.com/office/powerpoint/2010/main" val="2497247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0483226F79D3442AED56F16394E78FF" ma:contentTypeVersion="13" ma:contentTypeDescription="Een nieuw document maken." ma:contentTypeScope="" ma:versionID="859c0359d483ef92a254cf786f5be8e2">
  <xsd:schema xmlns:xsd="http://www.w3.org/2001/XMLSchema" xmlns:xs="http://www.w3.org/2001/XMLSchema" xmlns:p="http://schemas.microsoft.com/office/2006/metadata/properties" xmlns:ns3="03c1073f-59ca-4b02-9a54-25651d767f09" xmlns:ns4="54cf5622-c7f8-4ecf-a16b-d0c1e0637fa1" targetNamespace="http://schemas.microsoft.com/office/2006/metadata/properties" ma:root="true" ma:fieldsID="80150e025c211fe0113ab57d3bd72b98" ns3:_="" ns4:_="">
    <xsd:import namespace="03c1073f-59ca-4b02-9a54-25651d767f09"/>
    <xsd:import namespace="54cf5622-c7f8-4ecf-a16b-d0c1e0637fa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c1073f-59ca-4b02-9a54-25651d767f09" elementFormDefault="qualified">
    <xsd:import namespace="http://schemas.microsoft.com/office/2006/documentManagement/types"/>
    <xsd:import namespace="http://schemas.microsoft.com/office/infopath/2007/PartnerControls"/>
    <xsd:element name="SharedWithUsers" ma:index="8"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description="" ma:internalName="SharedWithDetails" ma:readOnly="true">
      <xsd:simpleType>
        <xsd:restriction base="dms:Note">
          <xsd:maxLength value="255"/>
        </xsd:restriction>
      </xsd:simpleType>
    </xsd:element>
    <xsd:element name="SharingHintHash" ma:index="10" nillable="true" ma:displayName="Hint-hash delen"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4cf5622-c7f8-4ecf-a16b-d0c1e0637fa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Location" ma:index="15" nillable="true" ma:displayName="MediaServic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9FA58D6-CF45-49F4-8B17-744280C960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c1073f-59ca-4b02-9a54-25651d767f09"/>
    <ds:schemaRef ds:uri="54cf5622-c7f8-4ecf-a16b-d0c1e0637fa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3DD0BFF-A804-443F-BF01-C5D1524C2C0C}">
  <ds:schemaRefs>
    <ds:schemaRef ds:uri="http://schemas.microsoft.com/sharepoint/v3/contenttype/forms"/>
  </ds:schemaRefs>
</ds:datastoreItem>
</file>

<file path=customXml/itemProps3.xml><?xml version="1.0" encoding="utf-8"?>
<ds:datastoreItem xmlns:ds="http://schemas.openxmlformats.org/officeDocument/2006/customXml" ds:itemID="{4F41D7FD-013C-4D8B-8FC4-36B317D136CD}">
  <ds:schemaRefs>
    <ds:schemaRef ds:uri="http://schemas.microsoft.com/office/2006/documentManagement/types"/>
    <ds:schemaRef ds:uri="http://schemas.microsoft.com/office/2006/metadata/properties"/>
    <ds:schemaRef ds:uri="http://schemas.microsoft.com/office/infopath/2007/PartnerControls"/>
    <ds:schemaRef ds:uri="http://www.w3.org/XML/1998/namespace"/>
    <ds:schemaRef ds:uri="03c1073f-59ca-4b02-9a54-25651d767f09"/>
    <ds:schemaRef ds:uri="http://schemas.openxmlformats.org/package/2006/metadata/core-properties"/>
    <ds:schemaRef ds:uri="54cf5622-c7f8-4ecf-a16b-d0c1e0637fa1"/>
    <ds:schemaRef ds:uri="http://purl.org/dc/dcmitype/"/>
    <ds:schemaRef ds:uri="http://purl.org/dc/elements/1.1/"/>
    <ds:schemaRef ds:uri="http://purl.org/dc/terms/"/>
  </ds:schemaRefs>
</ds:datastoreItem>
</file>

<file path=docProps/app.xml><?xml version="1.0" encoding="utf-8"?>
<Properties xmlns="http://schemas.openxmlformats.org/officeDocument/2006/extended-properties" xmlns:vt="http://schemas.openxmlformats.org/officeDocument/2006/docPropsVTypes">
  <TotalTime>103</TotalTime>
  <Words>1269</Words>
  <Application>Microsoft Office PowerPoint</Application>
  <PresentationFormat>Breedbeeld</PresentationFormat>
  <Paragraphs>160</Paragraphs>
  <Slides>28</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28</vt:i4>
      </vt:variant>
    </vt:vector>
  </HeadingPairs>
  <TitlesOfParts>
    <vt:vector size="33" baseType="lpstr">
      <vt:lpstr>Arial</vt:lpstr>
      <vt:lpstr>Calibri</vt:lpstr>
      <vt:lpstr>Calibri Light</vt:lpstr>
      <vt:lpstr>Cambria Math</vt:lpstr>
      <vt:lpstr>Kantoorthema</vt:lpstr>
      <vt:lpstr>Hoofdstuk 4</vt:lpstr>
      <vt:lpstr>massa</vt:lpstr>
      <vt:lpstr>Massa</vt:lpstr>
      <vt:lpstr>PowerPoint-presentatie</vt:lpstr>
      <vt:lpstr>Opgave 1</vt:lpstr>
      <vt:lpstr>Uitwerking opgave 1</vt:lpstr>
      <vt:lpstr>Volume</vt:lpstr>
      <vt:lpstr>Volume</vt:lpstr>
      <vt:lpstr>Onregelmatige vorm = onderdompelmethode</vt:lpstr>
      <vt:lpstr>PowerPoint-presentatie</vt:lpstr>
      <vt:lpstr>Voorbeeldopgave Volume</vt:lpstr>
      <vt:lpstr>Voorbeeldopgave Volume</vt:lpstr>
      <vt:lpstr>Voorbeeldopgave Volume</vt:lpstr>
      <vt:lpstr>Voorbeeldopgave Volume</vt:lpstr>
      <vt:lpstr>Voorbeeldopgave Volume</vt:lpstr>
      <vt:lpstr>ρ=m/V </vt:lpstr>
      <vt:lpstr>Van welk materiaal is het onderstaande voorwerp gemaakt?</vt:lpstr>
      <vt:lpstr>Van welk materiaal is het onderstaande voorwerp gemaakt?</vt:lpstr>
      <vt:lpstr>Vraag 1</vt:lpstr>
      <vt:lpstr>Uitwerking 1</vt:lpstr>
      <vt:lpstr>Vraag 2</vt:lpstr>
      <vt:lpstr>Uitwerking 2</vt:lpstr>
      <vt:lpstr>Opgave 3</vt:lpstr>
      <vt:lpstr>Uitwerking 3</vt:lpstr>
      <vt:lpstr>Vraag 4</vt:lpstr>
      <vt:lpstr>Uitwerking 4</vt:lpstr>
      <vt:lpstr>Vraag 5</vt:lpstr>
      <vt:lpstr>Uitwerking 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Hoofdstuk 4</dc:title>
  <dc:creator>Kleijnen, JJC (Janny) de</dc:creator>
  <cp:lastModifiedBy>Kleijnen, JJC (Janny) de</cp:lastModifiedBy>
  <cp:revision>11</cp:revision>
  <dcterms:created xsi:type="dcterms:W3CDTF">2021-03-08T08:05:42Z</dcterms:created>
  <dcterms:modified xsi:type="dcterms:W3CDTF">2021-03-08T09:49:34Z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0x010100F0483226F79D3442AED56F16394E78FF</vt:lpwstr>
  </property>
</Properties>
</file>